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emf" ContentType="image/x-emf"/>
  <Default Extension="JPG" ContentType="image/jpeg"/>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2" r:id="rId1"/>
  </p:sldMasterIdLst>
  <p:notesMasterIdLst>
    <p:notesMasterId r:id="rId28"/>
  </p:notesMasterIdLst>
  <p:handoutMasterIdLst>
    <p:handoutMasterId r:id="rId29"/>
  </p:handoutMasterIdLst>
  <p:sldIdLst>
    <p:sldId id="1799" r:id="rId2"/>
    <p:sldId id="1824" r:id="rId3"/>
    <p:sldId id="1801" r:id="rId4"/>
    <p:sldId id="1827" r:id="rId5"/>
    <p:sldId id="1825" r:id="rId6"/>
    <p:sldId id="1802" r:id="rId7"/>
    <p:sldId id="1828" r:id="rId8"/>
    <p:sldId id="1826" r:id="rId9"/>
    <p:sldId id="1870" r:id="rId10"/>
    <p:sldId id="1871" r:id="rId11"/>
    <p:sldId id="1844" r:id="rId12"/>
    <p:sldId id="1860" r:id="rId13"/>
    <p:sldId id="1851" r:id="rId14"/>
    <p:sldId id="1862" r:id="rId15"/>
    <p:sldId id="1859" r:id="rId16"/>
    <p:sldId id="1846" r:id="rId17"/>
    <p:sldId id="1852" r:id="rId18"/>
    <p:sldId id="1853" r:id="rId19"/>
    <p:sldId id="1857" r:id="rId20"/>
    <p:sldId id="1854" r:id="rId21"/>
    <p:sldId id="1856" r:id="rId22"/>
    <p:sldId id="1858" r:id="rId23"/>
    <p:sldId id="1867" r:id="rId24"/>
    <p:sldId id="1872" r:id="rId25"/>
    <p:sldId id="1873" r:id="rId26"/>
    <p:sldId id="1741" r:id="rId27"/>
  </p:sldIdLst>
  <p:sldSz cx="9144000" cy="5143500" type="screen16x9"/>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Slides" id="{1DD8A101-9C67-493C-915E-0F53460E4DB0}">
          <p14:sldIdLst>
            <p14:sldId id="1799"/>
            <p14:sldId id="1824"/>
            <p14:sldId id="1801"/>
            <p14:sldId id="1827"/>
            <p14:sldId id="1825"/>
            <p14:sldId id="1802"/>
            <p14:sldId id="1828"/>
            <p14:sldId id="1826"/>
            <p14:sldId id="1870"/>
            <p14:sldId id="1871"/>
            <p14:sldId id="1844"/>
            <p14:sldId id="1860"/>
            <p14:sldId id="1851"/>
            <p14:sldId id="1862"/>
            <p14:sldId id="1859"/>
            <p14:sldId id="1846"/>
            <p14:sldId id="1852"/>
            <p14:sldId id="1853"/>
            <p14:sldId id="1857"/>
            <p14:sldId id="1854"/>
            <p14:sldId id="1856"/>
            <p14:sldId id="1858"/>
            <p14:sldId id="1867"/>
            <p14:sldId id="1872"/>
            <p14:sldId id="1873"/>
            <p14:sldId id="1741"/>
          </p14:sldIdLst>
        </p14:section>
        <p14:section name="Appendix" id="{6939361C-C145-0946-A943-97D56FC0E421}">
          <p14:sldIdLst/>
        </p14:section>
        <p14:section name="Slide Options" id="{9F21D603-7F1B-2846-B89C-CF6FC2F831EA}">
          <p14:sldIdLst/>
        </p14:section>
      </p14:sectionLst>
    </p:ext>
    <p:ext uri="{EFAFB233-063F-42B5-8137-9DF3F51BA10A}">
      <p15:sldGuideLst xmlns:p15="http://schemas.microsoft.com/office/powerpoint/2012/main">
        <p15:guide id="1" orient="horz" pos="2196" userDrawn="1">
          <p15:clr>
            <a:srgbClr val="A4A3A4"/>
          </p15:clr>
        </p15:guide>
        <p15:guide id="2" pos="3096" userDrawn="1">
          <p15:clr>
            <a:srgbClr val="A4A3A4"/>
          </p15:clr>
        </p15:guide>
        <p15:guide id="3" pos="120" userDrawn="1">
          <p15:clr>
            <a:srgbClr val="A4A3A4"/>
          </p15:clr>
        </p15:guide>
        <p15:guide id="4" orient="horz" pos="7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ricia Mifsud" initials="TM" lastIdx="92" clrIdx="0"/>
  <p:cmAuthor id="1" name="Cheryl Singletary" initials=""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00"/>
    <a:srgbClr val="02CB49"/>
    <a:srgbClr val="FF9000"/>
    <a:srgbClr val="00A4E3"/>
    <a:srgbClr val="662B91"/>
    <a:srgbClr val="482867"/>
    <a:srgbClr val="656565"/>
    <a:srgbClr val="78868F"/>
    <a:srgbClr val="7835BF"/>
    <a:srgbClr val="0036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88" autoAdjust="0"/>
    <p:restoredTop sz="90368" autoAdjust="0"/>
  </p:normalViewPr>
  <p:slideViewPr>
    <p:cSldViewPr snapToGrid="0" snapToObjects="1">
      <p:cViewPr>
        <p:scale>
          <a:sx n="116" d="100"/>
          <a:sy n="116" d="100"/>
        </p:scale>
        <p:origin x="1440" y="200"/>
      </p:cViewPr>
      <p:guideLst>
        <p:guide orient="horz" pos="2196"/>
        <p:guide pos="3096"/>
        <p:guide pos="120"/>
        <p:guide orient="horz" pos="780"/>
      </p:guideLst>
    </p:cSldViewPr>
  </p:slideViewPr>
  <p:outlineViewPr>
    <p:cViewPr>
      <p:scale>
        <a:sx n="33" d="100"/>
        <a:sy n="33" d="100"/>
      </p:scale>
      <p:origin x="0" y="-30378"/>
    </p:cViewPr>
  </p:outlineViewPr>
  <p:notesTextViewPr>
    <p:cViewPr>
      <p:scale>
        <a:sx n="50" d="100"/>
        <a:sy n="50" d="100"/>
      </p:scale>
      <p:origin x="0" y="0"/>
    </p:cViewPr>
  </p:notesTextViewPr>
  <p:sorterViewPr>
    <p:cViewPr>
      <p:scale>
        <a:sx n="160" d="100"/>
        <a:sy n="160" d="100"/>
      </p:scale>
      <p:origin x="0" y="0"/>
    </p:cViewPr>
  </p:sorterViewPr>
  <p:notesViewPr>
    <p:cSldViewPr snapToGrid="0" snapToObjects="1">
      <p:cViewPr varScale="1">
        <p:scale>
          <a:sx n="51" d="100"/>
          <a:sy n="51" d="100"/>
        </p:scale>
        <p:origin x="2814"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47" Type="http://schemas.microsoft.com/office/2015/10/relationships/revisionInfo" Target="revisionInfo.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commentAuthors" Target="commentAuthors.xml"/><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20" cy="464820"/>
          </a:xfrm>
          <a:prstGeom prst="rect">
            <a:avLst/>
          </a:prstGeom>
        </p:spPr>
        <p:txBody>
          <a:bodyPr vert="horz" lIns="93157" tIns="46580" rIns="93157" bIns="46580" rtlCol="0"/>
          <a:lstStyle>
            <a:lvl1pPr algn="l">
              <a:defRPr sz="1200"/>
            </a:lvl1pPr>
          </a:lstStyle>
          <a:p>
            <a:endParaRPr lang="en-US"/>
          </a:p>
        </p:txBody>
      </p:sp>
      <p:sp>
        <p:nvSpPr>
          <p:cNvPr id="3" name="Date Placeholder 2"/>
          <p:cNvSpPr>
            <a:spLocks noGrp="1"/>
          </p:cNvSpPr>
          <p:nvPr>
            <p:ph type="dt" sz="quarter" idx="1"/>
          </p:nvPr>
        </p:nvSpPr>
        <p:spPr>
          <a:xfrm>
            <a:off x="3898102" y="0"/>
            <a:ext cx="2982120" cy="464820"/>
          </a:xfrm>
          <a:prstGeom prst="rect">
            <a:avLst/>
          </a:prstGeom>
        </p:spPr>
        <p:txBody>
          <a:bodyPr vert="horz" lIns="93157" tIns="46580" rIns="93157" bIns="46580" rtlCol="0"/>
          <a:lstStyle>
            <a:lvl1pPr algn="r">
              <a:defRPr sz="1200"/>
            </a:lvl1pPr>
          </a:lstStyle>
          <a:p>
            <a:fld id="{3DEA0D08-6572-6C43-A6D1-02129CF79A21}" type="datetimeFigureOut">
              <a:rPr lang="en-US" smtClean="0"/>
              <a:pPr/>
              <a:t>12/6/17</a:t>
            </a:fld>
            <a:endParaRPr lang="en-US"/>
          </a:p>
        </p:txBody>
      </p:sp>
      <p:sp>
        <p:nvSpPr>
          <p:cNvPr id="4" name="Footer Placeholder 3"/>
          <p:cNvSpPr>
            <a:spLocks noGrp="1"/>
          </p:cNvSpPr>
          <p:nvPr>
            <p:ph type="ftr" sz="quarter" idx="2"/>
          </p:nvPr>
        </p:nvSpPr>
        <p:spPr>
          <a:xfrm>
            <a:off x="0" y="8829967"/>
            <a:ext cx="2982120" cy="464820"/>
          </a:xfrm>
          <a:prstGeom prst="rect">
            <a:avLst/>
          </a:prstGeom>
        </p:spPr>
        <p:txBody>
          <a:bodyPr vert="horz" lIns="93157" tIns="46580" rIns="93157" bIns="46580"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20" cy="464820"/>
          </a:xfrm>
          <a:prstGeom prst="rect">
            <a:avLst/>
          </a:prstGeom>
        </p:spPr>
        <p:txBody>
          <a:bodyPr vert="horz" lIns="93157" tIns="46580" rIns="93157" bIns="46580" rtlCol="0" anchor="b"/>
          <a:lstStyle>
            <a:lvl1pPr algn="r">
              <a:defRPr sz="1200"/>
            </a:lvl1pPr>
          </a:lstStyle>
          <a:p>
            <a:fld id="{953FC519-E12E-3649-A139-3BB23403246F}" type="slidenum">
              <a:rPr lang="en-US" smtClean="0"/>
              <a:pPr/>
              <a:t>‹#›</a:t>
            </a:fld>
            <a:endParaRPr lang="en-US"/>
          </a:p>
        </p:txBody>
      </p:sp>
    </p:spTree>
    <p:extLst>
      <p:ext uri="{BB962C8B-B14F-4D97-AF65-F5344CB8AC3E}">
        <p14:creationId xmlns:p14="http://schemas.microsoft.com/office/powerpoint/2010/main" val="11889175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20" cy="464820"/>
          </a:xfrm>
          <a:prstGeom prst="rect">
            <a:avLst/>
          </a:prstGeom>
        </p:spPr>
        <p:txBody>
          <a:bodyPr vert="horz" lIns="93157" tIns="46580" rIns="93157" bIns="46580" rtlCol="0"/>
          <a:lstStyle>
            <a:lvl1pPr algn="l">
              <a:defRPr sz="1200"/>
            </a:lvl1pPr>
          </a:lstStyle>
          <a:p>
            <a:endParaRPr lang="en-US"/>
          </a:p>
        </p:txBody>
      </p:sp>
      <p:sp>
        <p:nvSpPr>
          <p:cNvPr id="3" name="Date Placeholder 2"/>
          <p:cNvSpPr>
            <a:spLocks noGrp="1"/>
          </p:cNvSpPr>
          <p:nvPr>
            <p:ph type="dt" idx="1"/>
          </p:nvPr>
        </p:nvSpPr>
        <p:spPr>
          <a:xfrm>
            <a:off x="3898102" y="0"/>
            <a:ext cx="2982120" cy="464820"/>
          </a:xfrm>
          <a:prstGeom prst="rect">
            <a:avLst/>
          </a:prstGeom>
        </p:spPr>
        <p:txBody>
          <a:bodyPr vert="horz" lIns="93157" tIns="46580" rIns="93157" bIns="46580" rtlCol="0"/>
          <a:lstStyle>
            <a:lvl1pPr algn="r">
              <a:defRPr sz="1200"/>
            </a:lvl1pPr>
          </a:lstStyle>
          <a:p>
            <a:fld id="{7D92D8A8-C5C6-3941-A636-83A8D2F83949}" type="datetimeFigureOut">
              <a:rPr lang="en-US" smtClean="0"/>
              <a:pPr/>
              <a:t>12/6/17</a:t>
            </a:fld>
            <a:endParaRPr lang="en-US"/>
          </a:p>
        </p:txBody>
      </p:sp>
      <p:sp>
        <p:nvSpPr>
          <p:cNvPr id="4" name="Slide Image Placeholder 3"/>
          <p:cNvSpPr>
            <a:spLocks noGrp="1" noRot="1" noChangeAspect="1"/>
          </p:cNvSpPr>
          <p:nvPr>
            <p:ph type="sldImg" idx="2"/>
          </p:nvPr>
        </p:nvSpPr>
        <p:spPr>
          <a:xfrm>
            <a:off x="341313" y="696913"/>
            <a:ext cx="6199187" cy="3487737"/>
          </a:xfrm>
          <a:prstGeom prst="rect">
            <a:avLst/>
          </a:prstGeom>
          <a:noFill/>
          <a:ln w="12700">
            <a:solidFill>
              <a:prstClr val="black"/>
            </a:solidFill>
          </a:ln>
        </p:spPr>
        <p:txBody>
          <a:bodyPr vert="horz" lIns="93157" tIns="46580" rIns="93157" bIns="46580" rtlCol="0" anchor="ctr"/>
          <a:lstStyle/>
          <a:p>
            <a:endParaRPr lang="en-US"/>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3157" tIns="46580" rIns="93157"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20" cy="464820"/>
          </a:xfrm>
          <a:prstGeom prst="rect">
            <a:avLst/>
          </a:prstGeom>
        </p:spPr>
        <p:txBody>
          <a:bodyPr vert="horz" lIns="93157" tIns="46580" rIns="93157" bIns="46580"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20" cy="464820"/>
          </a:xfrm>
          <a:prstGeom prst="rect">
            <a:avLst/>
          </a:prstGeom>
        </p:spPr>
        <p:txBody>
          <a:bodyPr vert="horz" lIns="93157" tIns="46580" rIns="93157" bIns="46580" rtlCol="0" anchor="b"/>
          <a:lstStyle>
            <a:lvl1pPr algn="r">
              <a:defRPr sz="1200"/>
            </a:lvl1pPr>
          </a:lstStyle>
          <a:p>
            <a:fld id="{7164F58C-3F50-2A48-B27C-6B207CA6DD18}" type="slidenum">
              <a:rPr lang="en-US" smtClean="0"/>
              <a:pPr/>
              <a:t>‹#›</a:t>
            </a:fld>
            <a:endParaRPr lang="en-US"/>
          </a:p>
        </p:txBody>
      </p:sp>
    </p:spTree>
    <p:extLst>
      <p:ext uri="{BB962C8B-B14F-4D97-AF65-F5344CB8AC3E}">
        <p14:creationId xmlns:p14="http://schemas.microsoft.com/office/powerpoint/2010/main" val="12185744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3200"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1</a:t>
            </a:fld>
            <a:endParaRPr lang="en-US"/>
          </a:p>
        </p:txBody>
      </p:sp>
    </p:spTree>
    <p:extLst>
      <p:ext uri="{BB962C8B-B14F-4D97-AF65-F5344CB8AC3E}">
        <p14:creationId xmlns:p14="http://schemas.microsoft.com/office/powerpoint/2010/main" val="3767620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Use smooth animations on high-end</a:t>
            </a:r>
            <a:r>
              <a:rPr lang="en-US" baseline="0" dirty="0" smtClean="0"/>
              <a:t> products, but use choppy animations (or no animations at all) on the low-end</a:t>
            </a:r>
            <a:endParaRPr lang="en-US" dirty="0" smtClean="0"/>
          </a:p>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10</a:t>
            </a:fld>
            <a:endParaRPr lang="en-US"/>
          </a:p>
        </p:txBody>
      </p:sp>
    </p:spTree>
    <p:extLst>
      <p:ext uri="{BB962C8B-B14F-4D97-AF65-F5344CB8AC3E}">
        <p14:creationId xmlns:p14="http://schemas.microsoft.com/office/powerpoint/2010/main" val="1482254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4600" dirty="0" smtClean="0"/>
              <a:t>Use alpha-masking on the high-end,</a:t>
            </a:r>
            <a:r>
              <a:rPr lang="en-US" sz="4600" baseline="0" dirty="0" smtClean="0"/>
              <a:t> but turn that feature off on the low-end. Instead, you can still hint there’s more content to be seen by having the content peak out “above the fold” before being cut off</a:t>
            </a:r>
            <a:endParaRPr lang="en-US" sz="4600"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11</a:t>
            </a:fld>
            <a:endParaRPr lang="en-US"/>
          </a:p>
        </p:txBody>
      </p:sp>
    </p:spTree>
    <p:extLst>
      <p:ext uri="{BB962C8B-B14F-4D97-AF65-F5344CB8AC3E}">
        <p14:creationId xmlns:p14="http://schemas.microsoft.com/office/powerpoint/2010/main" val="1500626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Use alpha-masking on the high-end,</a:t>
            </a:r>
            <a:r>
              <a:rPr lang="en-US" sz="1200" baseline="0" dirty="0" smtClean="0"/>
              <a:t> but turn that feature off on the low-end. Instead, you can still hint there’s more content to be seen by having the content peak out “above the fold” before being cut off</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12</a:t>
            </a:fld>
            <a:endParaRPr lang="en-US"/>
          </a:p>
        </p:txBody>
      </p:sp>
    </p:spTree>
    <p:extLst>
      <p:ext uri="{BB962C8B-B14F-4D97-AF65-F5344CB8AC3E}">
        <p14:creationId xmlns:p14="http://schemas.microsoft.com/office/powerpoint/2010/main" val="1264138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Use alpha-masking on the high-end,</a:t>
            </a:r>
            <a:r>
              <a:rPr lang="en-US" sz="1200" baseline="0" dirty="0" smtClean="0"/>
              <a:t> but turn that feature off on the low-end. Instead, you can still hint there’s more content to be seen by having the content peak out “above the fold” before being cut off</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13</a:t>
            </a:fld>
            <a:endParaRPr lang="en-US"/>
          </a:p>
        </p:txBody>
      </p:sp>
    </p:spTree>
    <p:extLst>
      <p:ext uri="{BB962C8B-B14F-4D97-AF65-F5344CB8AC3E}">
        <p14:creationId xmlns:p14="http://schemas.microsoft.com/office/powerpoint/2010/main" val="618922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Use alpha-masking on the high-end,</a:t>
            </a:r>
            <a:r>
              <a:rPr lang="en-US" sz="1200" baseline="0" dirty="0" smtClean="0"/>
              <a:t> but turn that feature off on the low-end. Instead, you can still hint there’s more content to be seen by having the content peak out “above the fold” before being cut off</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14</a:t>
            </a:fld>
            <a:endParaRPr lang="en-US"/>
          </a:p>
        </p:txBody>
      </p:sp>
    </p:spTree>
    <p:extLst>
      <p:ext uri="{BB962C8B-B14F-4D97-AF65-F5344CB8AC3E}">
        <p14:creationId xmlns:p14="http://schemas.microsoft.com/office/powerpoint/2010/main" val="366805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15</a:t>
            </a:fld>
            <a:endParaRPr lang="en-US"/>
          </a:p>
        </p:txBody>
      </p:sp>
    </p:spTree>
    <p:extLst>
      <p:ext uri="{BB962C8B-B14F-4D97-AF65-F5344CB8AC3E}">
        <p14:creationId xmlns:p14="http://schemas.microsoft.com/office/powerpoint/2010/main" val="310266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23</a:t>
            </a:fld>
            <a:endParaRPr lang="en-US"/>
          </a:p>
        </p:txBody>
      </p:sp>
    </p:spTree>
    <p:extLst>
      <p:ext uri="{BB962C8B-B14F-4D97-AF65-F5344CB8AC3E}">
        <p14:creationId xmlns:p14="http://schemas.microsoft.com/office/powerpoint/2010/main" val="1966705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High-end</a:t>
            </a:r>
          </a:p>
          <a:p>
            <a:pPr marL="171450" indent="-171450">
              <a:buFontTx/>
              <a:buChar char="-"/>
            </a:pPr>
            <a:r>
              <a:rPr lang="en-US" baseline="0" dirty="0"/>
              <a:t>Able to pre-load / load more data (content tiles)</a:t>
            </a:r>
          </a:p>
          <a:p>
            <a:pPr marL="171450" indent="-171450">
              <a:buFontTx/>
              <a:buChar char="-"/>
            </a:pPr>
            <a:r>
              <a:rPr lang="en-US" baseline="0" dirty="0"/>
              <a:t>Also able to have PIP video preview</a:t>
            </a:r>
          </a:p>
          <a:p>
            <a:pPr marL="171450" indent="-171450">
              <a:buFontTx/>
              <a:buChar char="-"/>
            </a:pPr>
            <a:r>
              <a:rPr lang="en-US" baseline="0" dirty="0"/>
              <a:t>Immersive background image</a:t>
            </a:r>
          </a:p>
          <a:p>
            <a:pPr marL="171450" indent="-171450">
              <a:buFontTx/>
              <a:buChar char="-"/>
            </a:pPr>
            <a:endParaRPr lang="en-US" baseline="0" dirty="0"/>
          </a:p>
          <a:p>
            <a:pPr marL="171450" indent="-171450">
              <a:buFontTx/>
              <a:buChar char="-"/>
            </a:pPr>
            <a:endParaRPr lang="en-US" baseline="0" dirty="0"/>
          </a:p>
          <a:p>
            <a:pPr marL="171450" indent="-171450">
              <a:buFontTx/>
              <a:buChar char="-"/>
            </a:pPr>
            <a:r>
              <a:rPr lang="en-US" baseline="0" dirty="0"/>
              <a:t>Low-end</a:t>
            </a:r>
          </a:p>
          <a:p>
            <a:pPr marL="171450" indent="-171450">
              <a:buFontTx/>
              <a:buChar char="-"/>
            </a:pPr>
            <a:r>
              <a:rPr lang="en-US" baseline="0" dirty="0"/>
              <a:t>Pre-load/load less data (content tiles)</a:t>
            </a:r>
          </a:p>
          <a:p>
            <a:pPr marL="171450" indent="-171450">
              <a:buFontTx/>
              <a:buChar char="-"/>
            </a:pPr>
            <a:r>
              <a:rPr lang="en-US" baseline="0" dirty="0"/>
              <a:t>No PIP video preview</a:t>
            </a:r>
          </a:p>
          <a:p>
            <a:pPr marL="171450" indent="-171450">
              <a:buFontTx/>
              <a:buChar char="-"/>
            </a:pPr>
            <a:r>
              <a:rPr lang="en-US" baseline="0" dirty="0"/>
              <a:t>No background image</a:t>
            </a:r>
          </a:p>
          <a:p>
            <a:pPr marL="171450" indent="-171450">
              <a:buFontTx/>
              <a:buChar char="-"/>
            </a:pPr>
            <a:endParaRPr lang="en-US" baseline="0"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24</a:t>
            </a:fld>
            <a:endParaRPr lang="en-US"/>
          </a:p>
        </p:txBody>
      </p:sp>
    </p:spTree>
    <p:extLst>
      <p:ext uri="{BB962C8B-B14F-4D97-AF65-F5344CB8AC3E}">
        <p14:creationId xmlns:p14="http://schemas.microsoft.com/office/powerpoint/2010/main" val="9297382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High-end</a:t>
            </a:r>
          </a:p>
          <a:p>
            <a:pPr marL="171450" indent="-171450">
              <a:buFontTx/>
              <a:buChar char="-"/>
            </a:pPr>
            <a:r>
              <a:rPr lang="en-US" baseline="0" dirty="0"/>
              <a:t>Able to pre-load / load more data (</a:t>
            </a:r>
            <a:r>
              <a:rPr lang="en-US" baseline="0" dirty="0" err="1"/>
              <a:t>epg</a:t>
            </a:r>
            <a:r>
              <a:rPr lang="en-US" baseline="0" dirty="0"/>
              <a:t> schedule/content)</a:t>
            </a:r>
          </a:p>
          <a:p>
            <a:pPr marL="171450" indent="-171450">
              <a:buFontTx/>
              <a:buChar char="-"/>
            </a:pPr>
            <a:r>
              <a:rPr lang="en-US" baseline="0" dirty="0"/>
              <a:t>Also able to have PIP video preview</a:t>
            </a:r>
          </a:p>
          <a:p>
            <a:pPr marL="171450" indent="-171450">
              <a:buFontTx/>
              <a:buChar char="-"/>
            </a:pPr>
            <a:endParaRPr lang="en-US" baseline="0" dirty="0"/>
          </a:p>
          <a:p>
            <a:pPr marL="171450" indent="-171450">
              <a:buFontTx/>
              <a:buChar char="-"/>
            </a:pPr>
            <a:endParaRPr lang="en-US" baseline="0" dirty="0"/>
          </a:p>
          <a:p>
            <a:pPr marL="171450" indent="-171450">
              <a:buFontTx/>
              <a:buChar char="-"/>
            </a:pPr>
            <a:r>
              <a:rPr lang="en-US" baseline="0" dirty="0"/>
              <a:t>Low-end</a:t>
            </a:r>
          </a:p>
          <a:p>
            <a:pPr marL="171450" indent="-171450">
              <a:buFontTx/>
              <a:buChar char="-"/>
            </a:pPr>
            <a:r>
              <a:rPr lang="en-US" baseline="0" dirty="0"/>
              <a:t>Pre-load/load less data ((</a:t>
            </a:r>
            <a:r>
              <a:rPr lang="en-US" baseline="0" dirty="0" err="1"/>
              <a:t>epg</a:t>
            </a:r>
            <a:r>
              <a:rPr lang="en-US" baseline="0" dirty="0"/>
              <a:t> schedule/content)</a:t>
            </a:r>
          </a:p>
          <a:p>
            <a:pPr marL="171450" indent="-171450">
              <a:buFontTx/>
              <a:buChar char="-"/>
            </a:pPr>
            <a:r>
              <a:rPr lang="en-US" baseline="0" dirty="0"/>
              <a:t>No PIP video preview</a:t>
            </a:r>
          </a:p>
        </p:txBody>
      </p:sp>
      <p:sp>
        <p:nvSpPr>
          <p:cNvPr id="4" name="Slide Number Placeholder 3"/>
          <p:cNvSpPr>
            <a:spLocks noGrp="1"/>
          </p:cNvSpPr>
          <p:nvPr>
            <p:ph type="sldNum" sz="quarter" idx="10"/>
          </p:nvPr>
        </p:nvSpPr>
        <p:spPr/>
        <p:txBody>
          <a:bodyPr/>
          <a:lstStyle/>
          <a:p>
            <a:fld id="{7164F58C-3F50-2A48-B27C-6B207CA6DD18}" type="slidenum">
              <a:rPr lang="en-US" smtClean="0"/>
              <a:pPr/>
              <a:t>25</a:t>
            </a:fld>
            <a:endParaRPr lang="en-US"/>
          </a:p>
        </p:txBody>
      </p:sp>
    </p:spTree>
    <p:extLst>
      <p:ext uri="{BB962C8B-B14F-4D97-AF65-F5344CB8AC3E}">
        <p14:creationId xmlns:p14="http://schemas.microsoft.com/office/powerpoint/2010/main" val="2097222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538" y="674688"/>
            <a:ext cx="6000750" cy="33766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26</a:t>
            </a:fld>
            <a:endParaRPr lang="en-US"/>
          </a:p>
        </p:txBody>
      </p:sp>
    </p:spTree>
    <p:extLst>
      <p:ext uri="{BB962C8B-B14F-4D97-AF65-F5344CB8AC3E}">
        <p14:creationId xmlns:p14="http://schemas.microsoft.com/office/powerpoint/2010/main" val="2371316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2</a:t>
            </a:fld>
            <a:endParaRPr lang="en-US"/>
          </a:p>
        </p:txBody>
      </p:sp>
    </p:spTree>
    <p:extLst>
      <p:ext uri="{BB962C8B-B14F-4D97-AF65-F5344CB8AC3E}">
        <p14:creationId xmlns:p14="http://schemas.microsoft.com/office/powerpoint/2010/main" val="104982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u="sng" dirty="0"/>
          </a:p>
          <a:p>
            <a:pPr marL="808901" lvl="1" indent="-346672">
              <a:buFont typeface="Arial"/>
              <a:buChar char="•"/>
            </a:pPr>
            <a:endParaRPr lang="en-US" dirty="0"/>
          </a:p>
          <a:p>
            <a:pPr marL="808901" lvl="1" indent="-346672">
              <a:buFont typeface="Arial"/>
              <a:buChar char="•"/>
            </a:pPr>
            <a:endParaRPr lang="en-US" dirty="0"/>
          </a:p>
          <a:p>
            <a:endParaRPr lang="en-US" dirty="0"/>
          </a:p>
        </p:txBody>
      </p:sp>
      <p:sp>
        <p:nvSpPr>
          <p:cNvPr id="4" name="Slide Number Placeholder 3"/>
          <p:cNvSpPr>
            <a:spLocks noGrp="1"/>
          </p:cNvSpPr>
          <p:nvPr>
            <p:ph type="sldNum" sz="quarter" idx="10"/>
          </p:nvPr>
        </p:nvSpPr>
        <p:spPr/>
        <p:txBody>
          <a:bodyPr/>
          <a:lstStyle/>
          <a:p>
            <a:fld id="{16496559-49CF-4DBB-9A97-87C8E046C357}" type="slidenum">
              <a:rPr lang="en-US" smtClean="0"/>
              <a:t>3</a:t>
            </a:fld>
            <a:endParaRPr lang="en-US" dirty="0"/>
          </a:p>
        </p:txBody>
      </p:sp>
    </p:spTree>
    <p:extLst>
      <p:ext uri="{BB962C8B-B14F-4D97-AF65-F5344CB8AC3E}">
        <p14:creationId xmlns:p14="http://schemas.microsoft.com/office/powerpoint/2010/main" val="899355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4</a:t>
            </a:fld>
            <a:endParaRPr lang="en-US"/>
          </a:p>
        </p:txBody>
      </p:sp>
    </p:spTree>
    <p:extLst>
      <p:ext uri="{BB962C8B-B14F-4D97-AF65-F5344CB8AC3E}">
        <p14:creationId xmlns:p14="http://schemas.microsoft.com/office/powerpoint/2010/main" val="17602482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b="1" dirty="0" smtClean="0"/>
              <a:t>Interview your clients </a:t>
            </a:r>
            <a:r>
              <a:rPr lang="en-US" dirty="0" smtClean="0"/>
              <a:t>— Get to know what your client is looking for in</a:t>
            </a:r>
            <a:r>
              <a:rPr lang="en-US" baseline="0" dirty="0" smtClean="0"/>
              <a:t> their product. In many cases, the client is a product manager, publisher, or content creator. They may not be an expert on Roku channel development in particular, or the OTT industry as a whole. As their designer/developer, you can provide your expertise to ensure the channel is optimized for the Roku platform and the “living room” streaming experience.</a:t>
            </a:r>
          </a:p>
          <a:p>
            <a:pPr marL="171450" indent="-171450">
              <a:buFont typeface="Arial" charset="0"/>
              <a:buChar char="•"/>
            </a:pPr>
            <a:r>
              <a:rPr lang="en-US" b="1" baseline="0" dirty="0" smtClean="0"/>
              <a:t>Know the audience </a:t>
            </a:r>
            <a:r>
              <a:rPr lang="en-US" baseline="0" dirty="0" smtClean="0"/>
              <a:t>— The audience is the end-user; the person consuming content in the channel. Get to know the content in the channel and how users consume it. Do they binge entire seasons at once, watch new episodes when they’re posted each week, or only follow their favorite characters? Understanding these consumption habits will inform the navigation and UI of the channel, so that users can get the content exactly how they want it. For example, a show that’s often binged might make sense to start at Season 1 Episode 1 and implement continuous playback from one episode to the next. On the other hand, it might make sense to display episodes in reverse chronological order for a popular show that’s currently airing new episodes, so viewers can quickly find the most recent episode.</a:t>
            </a:r>
          </a:p>
          <a:p>
            <a:pPr marL="171450" indent="-171450">
              <a:buFont typeface="Arial" charset="0"/>
              <a:buChar char="•"/>
            </a:pPr>
            <a:r>
              <a:rPr lang="en-US" b="1" baseline="0" dirty="0" smtClean="0"/>
              <a:t>User testing</a:t>
            </a:r>
            <a:r>
              <a:rPr lang="en-US" b="0" baseline="0" dirty="0" smtClean="0"/>
              <a:t> — Once you have some mockups or a proof of concept, ask a few users to spend 15 minutes interacting with the channel. Give them a specific task and observe how quickly they complete it. Ask them to find a specific piece of content and monitor how they go about searching for it. After just a few user tests, you’ll already see common pitfalls. Just testing on approximately 10 users should be a significant sample size — no need for a massive data set.</a:t>
            </a:r>
            <a:endParaRPr lang="en-US" b="1" baseline="0" dirty="0" smtClean="0"/>
          </a:p>
        </p:txBody>
      </p:sp>
      <p:sp>
        <p:nvSpPr>
          <p:cNvPr id="4" name="Slide Number Placeholder 3"/>
          <p:cNvSpPr>
            <a:spLocks noGrp="1"/>
          </p:cNvSpPr>
          <p:nvPr>
            <p:ph type="sldNum" sz="quarter" idx="10"/>
          </p:nvPr>
        </p:nvSpPr>
        <p:spPr/>
        <p:txBody>
          <a:bodyPr/>
          <a:lstStyle/>
          <a:p>
            <a:fld id="{7164F58C-3F50-2A48-B27C-6B207CA6DD18}" type="slidenum">
              <a:rPr lang="en-US" smtClean="0"/>
              <a:pPr/>
              <a:t>5</a:t>
            </a:fld>
            <a:endParaRPr lang="en-US"/>
          </a:p>
        </p:txBody>
      </p:sp>
    </p:spTree>
    <p:extLst>
      <p:ext uri="{BB962C8B-B14F-4D97-AF65-F5344CB8AC3E}">
        <p14:creationId xmlns:p14="http://schemas.microsoft.com/office/powerpoint/2010/main" val="2098215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496559-49CF-4DBB-9A97-87C8E046C357}" type="slidenum">
              <a:rPr lang="en-US" smtClean="0"/>
              <a:t>6</a:t>
            </a:fld>
            <a:endParaRPr lang="en-US" dirty="0"/>
          </a:p>
        </p:txBody>
      </p:sp>
    </p:spTree>
    <p:extLst>
      <p:ext uri="{BB962C8B-B14F-4D97-AF65-F5344CB8AC3E}">
        <p14:creationId xmlns:p14="http://schemas.microsoft.com/office/powerpoint/2010/main" val="1792879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a:t>
            </a:r>
            <a:r>
              <a:rPr lang="en-US" baseline="0" dirty="0" smtClean="0"/>
              <a:t> who paid the extra money for a high-performing product should not receive a compromised experience just because the channel also runs on devices with lower hardware specs. Develop a rich, beautiful channel that takes full advantage of high-end capabilities, yet make it dynamic enough to detect when it’s on a device with lower specs and modify features accordingly. In many cases, this can be handled server-side, such as serving lower-quality assets on low-end devices.</a:t>
            </a:r>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7</a:t>
            </a:fld>
            <a:endParaRPr lang="en-US"/>
          </a:p>
        </p:txBody>
      </p:sp>
    </p:spTree>
    <p:extLst>
      <p:ext uri="{BB962C8B-B14F-4D97-AF65-F5344CB8AC3E}">
        <p14:creationId xmlns:p14="http://schemas.microsoft.com/office/powerpoint/2010/main" val="1296858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8</a:t>
            </a:fld>
            <a:endParaRPr lang="en-US"/>
          </a:p>
        </p:txBody>
      </p:sp>
    </p:spTree>
    <p:extLst>
      <p:ext uri="{BB962C8B-B14F-4D97-AF65-F5344CB8AC3E}">
        <p14:creationId xmlns:p14="http://schemas.microsoft.com/office/powerpoint/2010/main" val="100221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smooth animations on high-end</a:t>
            </a:r>
            <a:r>
              <a:rPr lang="en-US" baseline="0" dirty="0" smtClean="0"/>
              <a:t> products, but use choppy animations (or no animations at all) on the low-end</a:t>
            </a:r>
            <a:endParaRPr lang="en-US" dirty="0"/>
          </a:p>
        </p:txBody>
      </p:sp>
      <p:sp>
        <p:nvSpPr>
          <p:cNvPr id="4" name="Slide Number Placeholder 3"/>
          <p:cNvSpPr>
            <a:spLocks noGrp="1"/>
          </p:cNvSpPr>
          <p:nvPr>
            <p:ph type="sldNum" sz="quarter" idx="10"/>
          </p:nvPr>
        </p:nvSpPr>
        <p:spPr/>
        <p:txBody>
          <a:bodyPr/>
          <a:lstStyle/>
          <a:p>
            <a:fld id="{7164F58C-3F50-2A48-B27C-6B207CA6DD18}" type="slidenum">
              <a:rPr lang="en-US" smtClean="0"/>
              <a:pPr/>
              <a:t>9</a:t>
            </a:fld>
            <a:endParaRPr lang="en-US"/>
          </a:p>
        </p:txBody>
      </p:sp>
    </p:spTree>
    <p:extLst>
      <p:ext uri="{BB962C8B-B14F-4D97-AF65-F5344CB8AC3E}">
        <p14:creationId xmlns:p14="http://schemas.microsoft.com/office/powerpoint/2010/main" val="1896551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urple Divider Slide">
    <p:bg>
      <p:bgPr>
        <a:gradFill>
          <a:gsLst>
            <a:gs pos="0">
              <a:schemeClr val="tx1">
                <a:lumMod val="75000"/>
                <a:lumOff val="25000"/>
              </a:schemeClr>
            </a:gs>
            <a:gs pos="77000">
              <a:schemeClr val="tx1">
                <a:lumMod val="85000"/>
                <a:lumOff val="15000"/>
              </a:schemeClr>
            </a:gs>
            <a:gs pos="37000">
              <a:schemeClr val="tx1">
                <a:lumMod val="75000"/>
                <a:lumOff val="25000"/>
              </a:schemeClr>
            </a:gs>
            <a:gs pos="100000">
              <a:schemeClr val="tx1">
                <a:lumMod val="95000"/>
                <a:lumOff val="5000"/>
              </a:schemeClr>
            </a:gs>
          </a:gsLst>
          <a:lin ang="5400000" scaled="1"/>
        </a:gradFill>
        <a:effectLst/>
      </p:bgPr>
    </p:bg>
    <p:spTree>
      <p:nvGrpSpPr>
        <p:cNvPr id="1" name=""/>
        <p:cNvGrpSpPr/>
        <p:nvPr/>
      </p:nvGrpSpPr>
      <p:grpSpPr>
        <a:xfrm>
          <a:off x="0" y="0"/>
          <a:ext cx="0" cy="0"/>
          <a:chOff x="0" y="0"/>
          <a:chExt cx="0" cy="0"/>
        </a:xfrm>
      </p:grpSpPr>
      <p:sp>
        <p:nvSpPr>
          <p:cNvPr id="5" name="Rectangle 4"/>
          <p:cNvSpPr/>
          <p:nvPr userDrawn="1"/>
        </p:nvSpPr>
        <p:spPr>
          <a:xfrm>
            <a:off x="0" y="1"/>
            <a:ext cx="9144000" cy="5143500"/>
          </a:xfrm>
          <a:prstGeom prst="rect">
            <a:avLst/>
          </a:prstGeom>
          <a:gradFill>
            <a:gsLst>
              <a:gs pos="0">
                <a:schemeClr val="tx1">
                  <a:lumMod val="75000"/>
                  <a:lumOff val="25000"/>
                </a:schemeClr>
              </a:gs>
              <a:gs pos="77000">
                <a:schemeClr val="tx1">
                  <a:lumMod val="85000"/>
                  <a:lumOff val="15000"/>
                </a:schemeClr>
              </a:gs>
              <a:gs pos="37000">
                <a:schemeClr val="tx1">
                  <a:lumMod val="75000"/>
                  <a:lumOff val="25000"/>
                </a:schemeClr>
              </a:gs>
              <a:gs pos="100000">
                <a:schemeClr val="tx1">
                  <a:lumMod val="95000"/>
                  <a:lumOff val="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88C5"/>
              </a:solidFill>
            </a:endParaRPr>
          </a:p>
        </p:txBody>
      </p:sp>
      <p:pic>
        <p:nvPicPr>
          <p:cNvPr id="8" name="Picture 7" descr="roku-logo-tag.eps"/>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3795266"/>
            <a:ext cx="1348750" cy="702396"/>
          </a:xfrm>
          <a:prstGeom prst="rect">
            <a:avLst/>
          </a:prstGeom>
        </p:spPr>
      </p:pic>
      <p:sp>
        <p:nvSpPr>
          <p:cNvPr id="14" name="Text Placeholder 11"/>
          <p:cNvSpPr>
            <a:spLocks noGrp="1"/>
          </p:cNvSpPr>
          <p:nvPr>
            <p:ph type="body" sz="quarter" idx="10" hasCustomPrompt="1"/>
          </p:nvPr>
        </p:nvSpPr>
        <p:spPr>
          <a:xfrm>
            <a:off x="1521144" y="3907168"/>
            <a:ext cx="7158807" cy="523798"/>
          </a:xfrm>
        </p:spPr>
        <p:txBody>
          <a:bodyPr>
            <a:noAutofit/>
          </a:bodyPr>
          <a:lstStyle>
            <a:lvl1pPr marL="0" indent="0" algn="l" defTabSz="457200" rtl="0" eaLnBrk="1" fontAlgn="base" latinLnBrk="0" hangingPunct="1">
              <a:spcBef>
                <a:spcPct val="0"/>
              </a:spcBef>
              <a:spcAft>
                <a:spcPct val="0"/>
              </a:spcAft>
              <a:buNone/>
              <a:defRPr lang="en-US" sz="3200" b="1" kern="1200" spc="-100" dirty="0">
                <a:solidFill>
                  <a:schemeClr val="bg1"/>
                </a:solidFill>
                <a:latin typeface="+mj-lt"/>
                <a:ea typeface="+mj-ea"/>
                <a:cs typeface="+mj-cs"/>
              </a:defRPr>
            </a:lvl1pPr>
            <a:lvl3pPr marL="914400" indent="0">
              <a:buNone/>
              <a:defRPr lang="en-US" sz="3200" b="1" kern="1200" spc="-100" dirty="0">
                <a:solidFill>
                  <a:schemeClr val="bg1"/>
                </a:solidFill>
                <a:latin typeface="+mj-lt"/>
                <a:ea typeface="+mj-ea"/>
                <a:cs typeface="+mj-cs"/>
              </a:defRPr>
            </a:lvl3pPr>
          </a:lstStyle>
          <a:p>
            <a:pPr lvl="0"/>
            <a:r>
              <a:rPr lang="en-US" dirty="0"/>
              <a:t>Edit Cover Slide  32p | Arial | Bold</a:t>
            </a:r>
          </a:p>
        </p:txBody>
      </p:sp>
      <p:sp>
        <p:nvSpPr>
          <p:cNvPr id="16" name="Text Placeholder 15"/>
          <p:cNvSpPr>
            <a:spLocks noGrp="1"/>
          </p:cNvSpPr>
          <p:nvPr>
            <p:ph type="body" sz="quarter" idx="11" hasCustomPrompt="1"/>
          </p:nvPr>
        </p:nvSpPr>
        <p:spPr>
          <a:xfrm>
            <a:off x="1521144" y="4497662"/>
            <a:ext cx="7060712" cy="342289"/>
          </a:xfrm>
        </p:spPr>
        <p:txBody>
          <a:bodyPr>
            <a:normAutofit/>
          </a:bodyPr>
          <a:lstStyle>
            <a:lvl1pPr marL="0" indent="0" algn="l">
              <a:buNone/>
              <a:defRPr sz="1600" baseline="0"/>
            </a:lvl1pPr>
            <a:lvl2pPr marL="457200" indent="0" algn="l">
              <a:buNone/>
              <a:defRPr/>
            </a:lvl2pPr>
            <a:lvl3pPr marL="914400" indent="0" algn="l">
              <a:buNone/>
              <a:defRPr/>
            </a:lvl3pPr>
            <a:lvl4pPr marL="1371600" indent="0" algn="l">
              <a:buNone/>
              <a:defRPr/>
            </a:lvl4pPr>
            <a:lvl5pPr marL="1828800" indent="0" algn="l">
              <a:buNone/>
              <a:defRPr/>
            </a:lvl5pPr>
          </a:lstStyle>
          <a:p>
            <a:pPr lvl="0"/>
            <a:r>
              <a:rPr lang="en-US" dirty="0"/>
              <a:t>Click to edit </a:t>
            </a:r>
            <a:r>
              <a:rPr lang="en-US"/>
              <a:t>Presenter’s name  16p | Arial | Gray</a:t>
            </a:r>
          </a:p>
        </p:txBody>
      </p:sp>
    </p:spTree>
    <p:extLst>
      <p:ext uri="{BB962C8B-B14F-4D97-AF65-F5344CB8AC3E}">
        <p14:creationId xmlns:p14="http://schemas.microsoft.com/office/powerpoint/2010/main" val="8668995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Left Content 16p">
    <p:spTree>
      <p:nvGrpSpPr>
        <p:cNvPr id="1" name=""/>
        <p:cNvGrpSpPr/>
        <p:nvPr/>
      </p:nvGrpSpPr>
      <p:grpSpPr>
        <a:xfrm>
          <a:off x="0" y="0"/>
          <a:ext cx="0" cy="0"/>
          <a:chOff x="0" y="0"/>
          <a:chExt cx="0" cy="0"/>
        </a:xfrm>
      </p:grpSpPr>
      <p:sp>
        <p:nvSpPr>
          <p:cNvPr id="5" name="Text Placeholder 2"/>
          <p:cNvSpPr>
            <a:spLocks noGrp="1"/>
          </p:cNvSpPr>
          <p:nvPr>
            <p:ph idx="1" hasCustomPrompt="1"/>
          </p:nvPr>
        </p:nvSpPr>
        <p:spPr>
          <a:xfrm>
            <a:off x="457200" y="973668"/>
            <a:ext cx="8229600" cy="3620956"/>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rgbClr val="78868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Left | Gray | 16p | Arial</a:t>
            </a:r>
          </a:p>
          <a:p>
            <a:pPr lvl="0"/>
            <a:r>
              <a:rPr lang="en-US" dirty="0"/>
              <a:t>Click to edit body copy</a:t>
            </a:r>
          </a:p>
        </p:txBody>
      </p:sp>
      <p:sp>
        <p:nvSpPr>
          <p:cNvPr id="6"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a:solidFill>
                  <a:srgbClr val="656565"/>
                </a:solidFill>
              </a:defRPr>
            </a:lvl1pPr>
          </a:lstStyle>
          <a:p>
            <a:r>
              <a:rPr lang="en-US" dirty="0"/>
              <a:t>Click to edit headline  28p | Arial | Bold</a:t>
            </a:r>
          </a:p>
        </p:txBody>
      </p:sp>
    </p:spTree>
    <p:extLst>
      <p:ext uri="{BB962C8B-B14F-4D97-AF65-F5344CB8AC3E}">
        <p14:creationId xmlns:p14="http://schemas.microsoft.com/office/powerpoint/2010/main" val="9931879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entered copy">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981635"/>
            <a:ext cx="6400800" cy="3247465"/>
          </a:xfrm>
          <a:prstGeom prst="rect">
            <a:avLst/>
          </a:prstGeom>
        </p:spPr>
        <p:txBody>
          <a:bodyPr/>
          <a:lstStyle>
            <a:lvl1pPr marL="0" indent="0" algn="ctr">
              <a:buNone/>
              <a:defRPr sz="1600" baseline="0">
                <a:solidFill>
                  <a:srgbClr val="78868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Centered | Gray | 16p | Arial</a:t>
            </a:r>
          </a:p>
          <a:p>
            <a:r>
              <a:rPr lang="en-US" dirty="0"/>
              <a:t>Click to edit body copy</a:t>
            </a:r>
          </a:p>
        </p:txBody>
      </p:sp>
      <p:sp>
        <p:nvSpPr>
          <p:cNvPr id="4"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a:solidFill>
                  <a:srgbClr val="656565"/>
                </a:solidFill>
              </a:defRPr>
            </a:lvl1pPr>
          </a:lstStyle>
          <a:p>
            <a:r>
              <a:rPr lang="en-US" dirty="0"/>
              <a:t>Click to edit headline  28p | Arial | Bold</a:t>
            </a:r>
          </a:p>
        </p:txBody>
      </p:sp>
    </p:spTree>
    <p:extLst>
      <p:ext uri="{BB962C8B-B14F-4D97-AF65-F5344CB8AC3E}">
        <p14:creationId xmlns:p14="http://schemas.microsoft.com/office/powerpoint/2010/main" val="499678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head, chart and subhead">
    <p:spTree>
      <p:nvGrpSpPr>
        <p:cNvPr id="1" name=""/>
        <p:cNvGrpSpPr/>
        <p:nvPr/>
      </p:nvGrpSpPr>
      <p:grpSpPr>
        <a:xfrm>
          <a:off x="0" y="0"/>
          <a:ext cx="0" cy="0"/>
          <a:chOff x="0" y="0"/>
          <a:chExt cx="0" cy="0"/>
        </a:xfrm>
      </p:grpSpPr>
      <p:sp>
        <p:nvSpPr>
          <p:cNvPr id="10" name="Chart Placeholder 9"/>
          <p:cNvSpPr>
            <a:spLocks noGrp="1"/>
          </p:cNvSpPr>
          <p:nvPr>
            <p:ph type="chart" sz="quarter" idx="11"/>
          </p:nvPr>
        </p:nvSpPr>
        <p:spPr>
          <a:xfrm>
            <a:off x="595313" y="1438275"/>
            <a:ext cx="7951788" cy="2863481"/>
          </a:xfrm>
        </p:spPr>
        <p:txBody>
          <a:bodyPr>
            <a:normAutofit/>
          </a:bodyPr>
          <a:lstStyle>
            <a:lvl1pPr marL="0" indent="0">
              <a:buFontTx/>
              <a:buNone/>
              <a:defRPr sz="1600">
                <a:solidFill>
                  <a:srgbClr val="78868F"/>
                </a:solidFill>
              </a:defRPr>
            </a:lvl1pPr>
          </a:lstStyle>
          <a:p>
            <a:r>
              <a:rPr lang="en-US" dirty="0"/>
              <a:t>Click icon to add chart</a:t>
            </a:r>
          </a:p>
        </p:txBody>
      </p:sp>
      <p:sp>
        <p:nvSpPr>
          <p:cNvPr id="12" name="Text Placeholder 11"/>
          <p:cNvSpPr>
            <a:spLocks noGrp="1"/>
          </p:cNvSpPr>
          <p:nvPr>
            <p:ph type="body" sz="quarter" idx="12"/>
          </p:nvPr>
        </p:nvSpPr>
        <p:spPr>
          <a:xfrm>
            <a:off x="595314" y="4504135"/>
            <a:ext cx="7951787" cy="261938"/>
          </a:xfrm>
        </p:spPr>
        <p:txBody>
          <a:bodyPr anchor="b" anchorCtr="0"/>
          <a:lstStyle>
            <a:lvl1pPr marL="0" indent="0" algn="l">
              <a:buFontTx/>
              <a:buNone/>
              <a:defRPr sz="675" i="0"/>
            </a:lvl1pPr>
          </a:lstStyle>
          <a:p>
            <a:pPr lvl="0"/>
            <a:r>
              <a:rPr lang="en-US" dirty="0"/>
              <a:t>Click to edit Master text styles</a:t>
            </a:r>
          </a:p>
        </p:txBody>
      </p:sp>
      <p:sp>
        <p:nvSpPr>
          <p:cNvPr id="2" name="Slide Number Placeholder 1"/>
          <p:cNvSpPr>
            <a:spLocks noGrp="1"/>
          </p:cNvSpPr>
          <p:nvPr>
            <p:ph type="sldNum" sz="quarter" idx="16"/>
          </p:nvPr>
        </p:nvSpPr>
        <p:spPr>
          <a:xfrm>
            <a:off x="8036671" y="4901803"/>
            <a:ext cx="596901" cy="241697"/>
          </a:xfrm>
          <a:prstGeom prst="rect">
            <a:avLst/>
          </a:prstGeom>
        </p:spPr>
        <p:txBody>
          <a:bodyPr/>
          <a:lstStyle/>
          <a:p>
            <a:fld id="{35A454EE-6717-4973-901E-6A90AD009CF4}" type="slidenum">
              <a:rPr lang="en-US" smtClean="0">
                <a:solidFill>
                  <a:prstClr val="white"/>
                </a:solidFill>
              </a:rPr>
              <a:pPr/>
              <a:t>‹#›</a:t>
            </a:fld>
            <a:endParaRPr lang="en-US" dirty="0">
              <a:solidFill>
                <a:prstClr val="white"/>
              </a:solidFill>
            </a:endParaRPr>
          </a:p>
        </p:txBody>
      </p:sp>
      <p:sp>
        <p:nvSpPr>
          <p:cNvPr id="8"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a:solidFill>
                  <a:srgbClr val="656565"/>
                </a:solidFill>
              </a:defRPr>
            </a:lvl1pPr>
          </a:lstStyle>
          <a:p>
            <a:r>
              <a:rPr lang="en-US" dirty="0"/>
              <a:t>Click to edit headline  28p | Arial | Bold</a:t>
            </a:r>
          </a:p>
        </p:txBody>
      </p:sp>
      <p:sp>
        <p:nvSpPr>
          <p:cNvPr id="7" name="Subtitle 2"/>
          <p:cNvSpPr>
            <a:spLocks noGrp="1"/>
          </p:cNvSpPr>
          <p:nvPr>
            <p:ph type="subTitle" idx="1" hasCustomPrompt="1"/>
          </p:nvPr>
        </p:nvSpPr>
        <p:spPr>
          <a:xfrm>
            <a:off x="183563" y="731644"/>
            <a:ext cx="8767931" cy="456451"/>
          </a:xfrm>
        </p:spPr>
        <p:txBody>
          <a:bodyPr>
            <a:normAutofit/>
          </a:bodyPr>
          <a:lstStyle>
            <a:lvl1pPr marL="0" indent="0" algn="ctr">
              <a:buNone/>
              <a:defRPr sz="1400"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14p | Arial | Bold | Light Gray</a:t>
            </a:r>
          </a:p>
        </p:txBody>
      </p:sp>
    </p:spTree>
    <p:extLst>
      <p:ext uri="{BB962C8B-B14F-4D97-AF65-F5344CB8AC3E}">
        <p14:creationId xmlns:p14="http://schemas.microsoft.com/office/powerpoint/2010/main" val="175512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Agenda">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83563" y="147270"/>
            <a:ext cx="8767932" cy="523220"/>
          </a:xfrm>
          <a:prstGeom prst="rect">
            <a:avLst/>
          </a:prstGeom>
        </p:spPr>
        <p:txBody>
          <a:bodyPr vert="horz" lIns="91440" tIns="45720" rIns="91440" bIns="45720" rtlCol="0" anchor="t" anchorCtr="1">
            <a:spAutoFit/>
          </a:bodyPr>
          <a:lstStyle>
            <a:lvl1pPr>
              <a:defRPr baseline="0">
                <a:solidFill>
                  <a:srgbClr val="656565"/>
                </a:solidFill>
              </a:defRPr>
            </a:lvl1pPr>
          </a:lstStyle>
          <a:p>
            <a:r>
              <a:rPr lang="en-US" dirty="0"/>
              <a:t>Click to edit agenda headline  28p | Arial | Bold</a:t>
            </a:r>
          </a:p>
        </p:txBody>
      </p:sp>
      <p:sp>
        <p:nvSpPr>
          <p:cNvPr id="6" name="Text Placeholder 2"/>
          <p:cNvSpPr>
            <a:spLocks noGrp="1"/>
          </p:cNvSpPr>
          <p:nvPr>
            <p:ph type="body" sz="quarter" idx="10" hasCustomPrompt="1"/>
          </p:nvPr>
        </p:nvSpPr>
        <p:spPr>
          <a:xfrm>
            <a:off x="978409" y="1005142"/>
            <a:ext cx="6949856" cy="3327400"/>
          </a:xfrm>
        </p:spPr>
        <p:txBody>
          <a:bodyPr>
            <a:noAutofit/>
          </a:bodyPr>
          <a:lstStyle>
            <a:lvl1pPr marL="0" marR="0" indent="0" algn="ctr" defTabSz="457200" rtl="0" eaLnBrk="1" fontAlgn="auto" latinLnBrk="0" hangingPunct="1">
              <a:lnSpc>
                <a:spcPct val="250000"/>
              </a:lnSpc>
              <a:spcBef>
                <a:spcPts val="0"/>
              </a:spcBef>
              <a:spcAft>
                <a:spcPts val="0"/>
              </a:spcAft>
              <a:buClrTx/>
              <a:buSzTx/>
              <a:buFontTx/>
              <a:buNone/>
              <a:tabLst/>
              <a:defRPr lang="en-US" sz="1800" kern="1200">
                <a:solidFill>
                  <a:srgbClr val="78868F"/>
                </a:solidFill>
                <a:latin typeface="+mn-lt"/>
                <a:ea typeface="+mn-ea"/>
                <a:cs typeface="+mn-cs"/>
              </a:defRPr>
            </a:lvl1pPr>
            <a:lvl2pPr marL="0" indent="0" algn="ctr" defTabSz="457200" rtl="0" eaLnBrk="1" latinLnBrk="0" hangingPunct="1">
              <a:lnSpc>
                <a:spcPct val="250000"/>
              </a:lnSpc>
              <a:buNone/>
              <a:defRPr lang="en-US" sz="1800" kern="1200" smtClean="0">
                <a:solidFill>
                  <a:srgbClr val="78868F"/>
                </a:solidFill>
                <a:latin typeface="+mn-lt"/>
                <a:ea typeface="+mn-ea"/>
                <a:cs typeface="+mn-cs"/>
              </a:defRPr>
            </a:lvl2pPr>
            <a:lvl3pPr marL="0" indent="0" algn="ctr" defTabSz="457200" rtl="0" eaLnBrk="1" latinLnBrk="0" hangingPunct="1">
              <a:lnSpc>
                <a:spcPct val="250000"/>
              </a:lnSpc>
              <a:buNone/>
              <a:defRPr lang="en-US" sz="1800" kern="1200" smtClean="0">
                <a:solidFill>
                  <a:srgbClr val="78868F"/>
                </a:solidFill>
                <a:latin typeface="+mn-lt"/>
                <a:ea typeface="+mn-ea"/>
                <a:cs typeface="+mn-cs"/>
              </a:defRPr>
            </a:lvl3pPr>
            <a:lvl4pPr marL="0" indent="0" algn="ctr" defTabSz="457200" rtl="0" eaLnBrk="1" latinLnBrk="0" hangingPunct="1">
              <a:lnSpc>
                <a:spcPct val="250000"/>
              </a:lnSpc>
              <a:buNone/>
              <a:defRPr lang="en-US" sz="1800" kern="1200" smtClean="0">
                <a:solidFill>
                  <a:srgbClr val="78868F"/>
                </a:solidFill>
                <a:latin typeface="+mn-lt"/>
                <a:ea typeface="+mn-ea"/>
                <a:cs typeface="+mn-cs"/>
              </a:defRPr>
            </a:lvl4pPr>
            <a:lvl5pPr marL="0" indent="0" algn="ctr" defTabSz="457200" rtl="0" eaLnBrk="1" latinLnBrk="0" hangingPunct="1">
              <a:lnSpc>
                <a:spcPct val="250000"/>
              </a:lnSpc>
              <a:buNone/>
              <a:defRPr lang="en-US" sz="1800" kern="1200">
                <a:solidFill>
                  <a:srgbClr val="78868F"/>
                </a:solidFill>
                <a:latin typeface="+mn-lt"/>
                <a:ea typeface="+mn-ea"/>
                <a:cs typeface="+mn-cs"/>
              </a:defRPr>
            </a:lvl5pPr>
          </a:lstStyle>
          <a:p>
            <a:pPr algn="ctr">
              <a:lnSpc>
                <a:spcPct val="250000"/>
              </a:lnSpc>
            </a:pPr>
            <a:r>
              <a:rPr lang="en-US" dirty="0">
                <a:solidFill>
                  <a:srgbClr val="78868F"/>
                </a:solidFill>
              </a:rPr>
              <a:t>Click here to edit agenda item</a:t>
            </a:r>
            <a:r>
              <a:rPr lang="en-US" baseline="0" dirty="0">
                <a:solidFill>
                  <a:srgbClr val="78868F"/>
                </a:solidFill>
              </a:rPr>
              <a:t> 1</a:t>
            </a:r>
          </a:p>
          <a:p>
            <a:pPr marL="0" marR="0" indent="0" algn="ctr" defTabSz="457200" rtl="0" eaLnBrk="1" fontAlgn="auto" latinLnBrk="0" hangingPunct="1">
              <a:lnSpc>
                <a:spcPct val="250000"/>
              </a:lnSpc>
              <a:spcBef>
                <a:spcPts val="0"/>
              </a:spcBef>
              <a:spcAft>
                <a:spcPts val="0"/>
              </a:spcAft>
              <a:buClrTx/>
              <a:buSzTx/>
              <a:buFontTx/>
              <a:buNone/>
              <a:tabLst/>
              <a:defRPr/>
            </a:pPr>
            <a:r>
              <a:rPr lang="en-US" dirty="0">
                <a:solidFill>
                  <a:srgbClr val="78868F"/>
                </a:solidFill>
              </a:rPr>
              <a:t>18p |</a:t>
            </a:r>
            <a:r>
              <a:rPr lang="en-US" baseline="0" dirty="0">
                <a:solidFill>
                  <a:srgbClr val="78868F"/>
                </a:solidFill>
              </a:rPr>
              <a:t> Arial | Gray </a:t>
            </a:r>
            <a:r>
              <a:rPr lang="en-US" dirty="0">
                <a:solidFill>
                  <a:srgbClr val="78868F"/>
                </a:solidFill>
              </a:rPr>
              <a:t>agenda item</a:t>
            </a:r>
            <a:r>
              <a:rPr lang="en-US" baseline="0" dirty="0">
                <a:solidFill>
                  <a:srgbClr val="78868F"/>
                </a:solidFill>
              </a:rPr>
              <a:t> 2</a:t>
            </a:r>
          </a:p>
          <a:p>
            <a:pPr marL="0" marR="0" indent="0" algn="ctr" defTabSz="457200" rtl="0" eaLnBrk="1" fontAlgn="auto" latinLnBrk="0" hangingPunct="1">
              <a:lnSpc>
                <a:spcPct val="250000"/>
              </a:lnSpc>
              <a:spcBef>
                <a:spcPts val="0"/>
              </a:spcBef>
              <a:spcAft>
                <a:spcPts val="0"/>
              </a:spcAft>
              <a:buClrTx/>
              <a:buSzTx/>
              <a:buFontTx/>
              <a:buNone/>
              <a:tabLst/>
              <a:defRPr/>
            </a:pPr>
            <a:r>
              <a:rPr lang="en-US" dirty="0">
                <a:solidFill>
                  <a:srgbClr val="78868F"/>
                </a:solidFill>
              </a:rPr>
              <a:t>Agenda</a:t>
            </a:r>
            <a:r>
              <a:rPr lang="en-US" baseline="0" dirty="0">
                <a:solidFill>
                  <a:srgbClr val="78868F"/>
                </a:solidFill>
              </a:rPr>
              <a:t> </a:t>
            </a:r>
            <a:r>
              <a:rPr lang="en-US" dirty="0">
                <a:solidFill>
                  <a:srgbClr val="78868F"/>
                </a:solidFill>
              </a:rPr>
              <a:t>item</a:t>
            </a:r>
            <a:r>
              <a:rPr lang="en-US" baseline="0" dirty="0">
                <a:solidFill>
                  <a:srgbClr val="78868F"/>
                </a:solidFill>
              </a:rPr>
              <a:t> 3</a:t>
            </a:r>
          </a:p>
          <a:p>
            <a:pPr marL="0" marR="0" indent="0" algn="ctr" defTabSz="457200" rtl="0" eaLnBrk="1" fontAlgn="auto" latinLnBrk="0" hangingPunct="1">
              <a:lnSpc>
                <a:spcPct val="250000"/>
              </a:lnSpc>
              <a:spcBef>
                <a:spcPts val="0"/>
              </a:spcBef>
              <a:spcAft>
                <a:spcPts val="0"/>
              </a:spcAft>
              <a:buClrTx/>
              <a:buSzTx/>
              <a:buFontTx/>
              <a:buNone/>
              <a:tabLst/>
              <a:defRPr/>
            </a:pPr>
            <a:r>
              <a:rPr lang="en-US" baseline="0" dirty="0">
                <a:solidFill>
                  <a:srgbClr val="78868F"/>
                </a:solidFill>
              </a:rPr>
              <a:t>Etc.</a:t>
            </a:r>
          </a:p>
        </p:txBody>
      </p:sp>
    </p:spTree>
    <p:extLst>
      <p:ext uri="{BB962C8B-B14F-4D97-AF65-F5344CB8AC3E}">
        <p14:creationId xmlns:p14="http://schemas.microsoft.com/office/powerpoint/2010/main" val="1029245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baseline="0">
                <a:solidFill>
                  <a:srgbClr val="656565"/>
                </a:solidFill>
              </a:defRPr>
            </a:lvl1pPr>
          </a:lstStyle>
          <a:p>
            <a:r>
              <a:rPr lang="en-US" dirty="0"/>
              <a:t>Click to edit headline  28p | Arial | Bold</a:t>
            </a:r>
          </a:p>
        </p:txBody>
      </p:sp>
    </p:spTree>
    <p:extLst>
      <p:ext uri="{BB962C8B-B14F-4D97-AF65-F5344CB8AC3E}">
        <p14:creationId xmlns:p14="http://schemas.microsoft.com/office/powerpoint/2010/main" val="1845190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ck, Just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931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a:xfrm>
            <a:off x="183563" y="685652"/>
            <a:ext cx="8767931" cy="456451"/>
          </a:xfrm>
        </p:spPr>
        <p:txBody>
          <a:bodyPr>
            <a:normAutofit/>
          </a:bodyPr>
          <a:lstStyle>
            <a:lvl1pPr marL="0" indent="0" algn="ctr">
              <a:buNone/>
              <a:defRPr sz="1400" b="1" baseline="0">
                <a:solidFill>
                  <a:srgbClr val="78868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14p | Arial | Bold | Light Gray</a:t>
            </a:r>
          </a:p>
        </p:txBody>
      </p:sp>
      <p:sp>
        <p:nvSpPr>
          <p:cNvPr id="5"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baseline="0">
                <a:solidFill>
                  <a:schemeClr val="tx1">
                    <a:lumMod val="65000"/>
                    <a:lumOff val="35000"/>
                  </a:schemeClr>
                </a:solidFill>
              </a:defRPr>
            </a:lvl1pPr>
          </a:lstStyle>
          <a:p>
            <a:r>
              <a:rPr lang="en-US" dirty="0"/>
              <a:t>Click to edit headline  28p | Arial | Bold</a:t>
            </a:r>
          </a:p>
        </p:txBody>
      </p:sp>
    </p:spTree>
    <p:extLst>
      <p:ext uri="{BB962C8B-B14F-4D97-AF65-F5344CB8AC3E}">
        <p14:creationId xmlns:p14="http://schemas.microsoft.com/office/powerpoint/2010/main" val="8535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head, and Content 16p">
    <p:spTree>
      <p:nvGrpSpPr>
        <p:cNvPr id="1" name=""/>
        <p:cNvGrpSpPr/>
        <p:nvPr/>
      </p:nvGrpSpPr>
      <p:grpSpPr>
        <a:xfrm>
          <a:off x="0" y="0"/>
          <a:ext cx="0" cy="0"/>
          <a:chOff x="0" y="0"/>
          <a:chExt cx="0" cy="0"/>
        </a:xfrm>
      </p:grpSpPr>
      <p:sp>
        <p:nvSpPr>
          <p:cNvPr id="4" name="Subtitle 2"/>
          <p:cNvSpPr>
            <a:spLocks noGrp="1"/>
          </p:cNvSpPr>
          <p:nvPr>
            <p:ph type="subTitle" idx="1" hasCustomPrompt="1"/>
          </p:nvPr>
        </p:nvSpPr>
        <p:spPr>
          <a:xfrm>
            <a:off x="183563" y="685652"/>
            <a:ext cx="8767931" cy="456451"/>
          </a:xfrm>
        </p:spPr>
        <p:txBody>
          <a:bodyPr>
            <a:normAutofit/>
          </a:bodyPr>
          <a:lstStyle>
            <a:lvl1pPr marL="0" indent="0" algn="ctr">
              <a:buNone/>
              <a:defRPr sz="1400"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subtitle  14p | Arial | Bold | Light Gray</a:t>
            </a:r>
          </a:p>
        </p:txBody>
      </p:sp>
      <p:sp>
        <p:nvSpPr>
          <p:cNvPr id="5"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baseline="0">
                <a:solidFill>
                  <a:schemeClr val="tx1">
                    <a:lumMod val="65000"/>
                    <a:lumOff val="35000"/>
                  </a:schemeClr>
                </a:solidFill>
              </a:defRPr>
            </a:lvl1pPr>
          </a:lstStyle>
          <a:p>
            <a:r>
              <a:rPr lang="en-US" dirty="0"/>
              <a:t>Click to edit headline  28p | Arial | Bold</a:t>
            </a:r>
          </a:p>
        </p:txBody>
      </p:sp>
      <p:sp>
        <p:nvSpPr>
          <p:cNvPr id="6" name="Text Placeholder 2"/>
          <p:cNvSpPr>
            <a:spLocks noGrp="1"/>
          </p:cNvSpPr>
          <p:nvPr>
            <p:ph idx="10" hasCustomPrompt="1"/>
          </p:nvPr>
        </p:nvSpPr>
        <p:spPr>
          <a:xfrm>
            <a:off x="457200" y="1319248"/>
            <a:ext cx="8229600" cy="3275375"/>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600">
                <a:solidFill>
                  <a:srgbClr val="78868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Left | Gray | 16p | Arial</a:t>
            </a:r>
          </a:p>
          <a:p>
            <a:pPr lvl="0"/>
            <a:r>
              <a:rPr lang="en-US" dirty="0"/>
              <a:t>Click to edit body copy</a:t>
            </a:r>
          </a:p>
        </p:txBody>
      </p:sp>
    </p:spTree>
    <p:extLst>
      <p:ext uri="{BB962C8B-B14F-4D97-AF65-F5344CB8AC3E}">
        <p14:creationId xmlns:p14="http://schemas.microsoft.com/office/powerpoint/2010/main" val="713658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Transition Slide">
    <p:bg>
      <p:bgPr>
        <a:gradFill>
          <a:gsLst>
            <a:gs pos="0">
              <a:schemeClr val="tx1">
                <a:lumMod val="75000"/>
                <a:lumOff val="25000"/>
              </a:schemeClr>
            </a:gs>
            <a:gs pos="77000">
              <a:schemeClr val="tx1">
                <a:lumMod val="85000"/>
                <a:lumOff val="15000"/>
              </a:schemeClr>
            </a:gs>
            <a:gs pos="37000">
              <a:schemeClr val="tx1">
                <a:lumMod val="75000"/>
                <a:lumOff val="25000"/>
              </a:schemeClr>
            </a:gs>
            <a:gs pos="100000">
              <a:schemeClr val="tx1">
                <a:lumMod val="95000"/>
                <a:lumOff val="5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869286"/>
            <a:ext cx="9144000" cy="984885"/>
          </a:xfrm>
          <a:gradFill>
            <a:gsLst>
              <a:gs pos="0">
                <a:srgbClr val="572A79">
                  <a:alpha val="75000"/>
                </a:srgbClr>
              </a:gs>
              <a:gs pos="100000">
                <a:srgbClr val="482867"/>
              </a:gs>
            </a:gsLst>
            <a:lin ang="5400000" scaled="1"/>
          </a:gradFill>
          <a:ln>
            <a:noFill/>
          </a:ln>
          <a:effectLst>
            <a:outerShdw blurRad="444500" dist="101600" dir="2700000" algn="l" rotWithShape="0">
              <a:prstClr val="black">
                <a:alpha val="40000"/>
              </a:prstClr>
            </a:outerShdw>
          </a:effectLst>
        </p:spPr>
        <p:txBody>
          <a:bodyPr tIns="274320" bIns="274320" anchor="ctr" anchorCtr="0"/>
          <a:lstStyle>
            <a:lvl1pPr algn="ctr">
              <a:defRPr b="0" i="0">
                <a:solidFill>
                  <a:srgbClr val="FFFFFF"/>
                </a:solidFill>
                <a:latin typeface="+mj-lt"/>
                <a:ea typeface="Arial" charset="0"/>
                <a:cs typeface="Arial" charset="0"/>
              </a:defRPr>
            </a:lvl1pPr>
          </a:lstStyle>
          <a:p>
            <a:r>
              <a:rPr lang="en-US" dirty="0"/>
              <a:t>Click to edit Transition Slide</a:t>
            </a:r>
          </a:p>
        </p:txBody>
      </p:sp>
    </p:spTree>
    <p:extLst>
      <p:ext uri="{BB962C8B-B14F-4D97-AF65-F5344CB8AC3E}">
        <p14:creationId xmlns:p14="http://schemas.microsoft.com/office/powerpoint/2010/main" val="9998273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charset="0"/>
              <a:buChar char="•"/>
              <a:defRPr sz="2000" baseline="0">
                <a:solidFill>
                  <a:srgbClr val="78868F"/>
                </a:solidFill>
              </a:defRPr>
            </a:lvl1pPr>
            <a:lvl2pPr marL="742950" indent="-285750">
              <a:buFont typeface="Wingdings" charset="2"/>
              <a:buChar char="§"/>
              <a:defRPr sz="1600" baseline="0">
                <a:solidFill>
                  <a:srgbClr val="78868F"/>
                </a:solidFill>
              </a:defRPr>
            </a:lvl2pPr>
            <a:lvl3pPr>
              <a:defRPr sz="1600">
                <a:solidFill>
                  <a:srgbClr val="78868F"/>
                </a:solidFill>
              </a:defRPr>
            </a:lvl3pPr>
            <a:lvl4pPr>
              <a:defRPr sz="1600">
                <a:solidFill>
                  <a:srgbClr val="78868F"/>
                </a:solidFill>
              </a:defRPr>
            </a:lvl4pPr>
            <a:lvl5pPr>
              <a:defRPr sz="1600">
                <a:solidFill>
                  <a:srgbClr val="78868F"/>
                </a:solidFill>
              </a:defRPr>
            </a:lvl5pPr>
          </a:lstStyle>
          <a:p>
            <a:r>
              <a:rPr lang="en-US" dirty="0"/>
              <a:t>Click to edit first level   Left | Gray | 20p | Arial</a:t>
            </a:r>
          </a:p>
          <a:p>
            <a:pPr lvl="1"/>
            <a:r>
              <a:rPr lang="en-US" dirty="0"/>
              <a:t>Second level  16p font</a:t>
            </a:r>
          </a:p>
          <a:p>
            <a:pPr lvl="2"/>
            <a:r>
              <a:rPr lang="en-US" dirty="0"/>
              <a:t>Third level</a:t>
            </a:r>
            <a:r>
              <a:rPr lang="de-DE" dirty="0"/>
              <a:t>  16p </a:t>
            </a:r>
            <a:r>
              <a:rPr lang="de-DE" dirty="0" err="1"/>
              <a:t>font</a:t>
            </a:r>
            <a:endParaRPr lang="de-DE" dirty="0"/>
          </a:p>
          <a:p>
            <a:pPr lvl="3"/>
            <a:r>
              <a:rPr lang="en-US" dirty="0"/>
              <a:t>Fourth level  16p font</a:t>
            </a:r>
          </a:p>
          <a:p>
            <a:pPr lvl="4"/>
            <a:r>
              <a:rPr lang="en-US" dirty="0"/>
              <a:t>Fifth level  16p font</a:t>
            </a:r>
          </a:p>
        </p:txBody>
      </p:sp>
      <p:sp>
        <p:nvSpPr>
          <p:cNvPr id="5"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baseline="0">
                <a:solidFill>
                  <a:srgbClr val="656565"/>
                </a:solidFill>
              </a:defRPr>
            </a:lvl1pPr>
          </a:lstStyle>
          <a:p>
            <a:r>
              <a:rPr lang="en-US" dirty="0"/>
              <a:t>Click to edit headline  28p | Arial | Bold</a:t>
            </a:r>
          </a:p>
        </p:txBody>
      </p:sp>
    </p:spTree>
    <p:extLst>
      <p:ext uri="{BB962C8B-B14F-4D97-AF65-F5344CB8AC3E}">
        <p14:creationId xmlns:p14="http://schemas.microsoft.com/office/powerpoint/2010/main" val="8742811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Left Content 20p">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a:xfrm>
            <a:off x="183563" y="147270"/>
            <a:ext cx="8767932" cy="538382"/>
          </a:xfrm>
          <a:prstGeom prst="rect">
            <a:avLst/>
          </a:prstGeom>
        </p:spPr>
        <p:txBody>
          <a:bodyPr vert="horz" lIns="91440" tIns="45720" rIns="91440" bIns="45720" rtlCol="0" anchor="t" anchorCtr="1">
            <a:spAutoFit/>
          </a:bodyPr>
          <a:lstStyle>
            <a:lvl1pPr>
              <a:defRPr>
                <a:solidFill>
                  <a:srgbClr val="656565"/>
                </a:solidFill>
              </a:defRPr>
            </a:lvl1pPr>
          </a:lstStyle>
          <a:p>
            <a:r>
              <a:rPr lang="en-US" dirty="0"/>
              <a:t>Click to edit headline  28p | Arial | Bold</a:t>
            </a:r>
          </a:p>
        </p:txBody>
      </p:sp>
      <p:sp>
        <p:nvSpPr>
          <p:cNvPr id="3" name="Text Placeholder 2"/>
          <p:cNvSpPr>
            <a:spLocks noGrp="1"/>
          </p:cNvSpPr>
          <p:nvPr>
            <p:ph idx="1" hasCustomPrompt="1"/>
          </p:nvPr>
        </p:nvSpPr>
        <p:spPr>
          <a:xfrm>
            <a:off x="457200" y="973668"/>
            <a:ext cx="8229600" cy="3620956"/>
          </a:xfrm>
          <a:prstGeom prst="rect">
            <a:avLst/>
          </a:prstGeom>
        </p:spPr>
        <p:txBody>
          <a:bodyPr vert="horz" lIns="91440" tIns="45720" rIns="91440" bIns="45720" rtlCol="0">
            <a:no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2000">
                <a:solidFill>
                  <a:srgbClr val="78868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a:t>Left | Gray | 20p | Arial</a:t>
            </a:r>
          </a:p>
          <a:p>
            <a:pPr lvl="0"/>
            <a:r>
              <a:rPr lang="en-US" dirty="0"/>
              <a:t>Click to edit body copy</a:t>
            </a:r>
          </a:p>
        </p:txBody>
      </p:sp>
    </p:spTree>
    <p:extLst>
      <p:ext uri="{BB962C8B-B14F-4D97-AF65-F5344CB8AC3E}">
        <p14:creationId xmlns:p14="http://schemas.microsoft.com/office/powerpoint/2010/main" val="192301355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emf"/><Relationship Id="rId15"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814441"/>
            <a:ext cx="9152410" cy="335205"/>
          </a:xfrm>
          <a:prstGeom prst="rect">
            <a:avLst/>
          </a:prstGeom>
          <a:gradFill>
            <a:gsLst>
              <a:gs pos="0">
                <a:schemeClr val="tx1">
                  <a:lumMod val="75000"/>
                  <a:lumOff val="25000"/>
                </a:schemeClr>
              </a:gs>
              <a:gs pos="54000">
                <a:schemeClr val="tx1">
                  <a:lumMod val="65000"/>
                  <a:lumOff val="3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83563" y="147270"/>
            <a:ext cx="8767932" cy="553998"/>
          </a:xfrm>
          <a:prstGeom prst="rect">
            <a:avLst/>
          </a:prstGeom>
        </p:spPr>
        <p:txBody>
          <a:bodyPr vert="horz" lIns="91440" tIns="45720" rIns="91440" bIns="45720" rtlCol="0" anchor="t" anchorCtr="1">
            <a:spAutoFit/>
          </a:bodyPr>
          <a:lstStyle/>
          <a:p>
            <a:r>
              <a:rPr lang="en-US" dirty="0"/>
              <a:t>Click to edit Master title   </a:t>
            </a:r>
          </a:p>
        </p:txBody>
      </p:sp>
      <p:sp>
        <p:nvSpPr>
          <p:cNvPr id="3" name="Text Placeholder 2"/>
          <p:cNvSpPr>
            <a:spLocks noGrp="1"/>
          </p:cNvSpPr>
          <p:nvPr>
            <p:ph type="body" idx="1"/>
          </p:nvPr>
        </p:nvSpPr>
        <p:spPr>
          <a:xfrm>
            <a:off x="457200" y="973668"/>
            <a:ext cx="8229600" cy="3620956"/>
          </a:xfrm>
          <a:prstGeom prst="rect">
            <a:avLst/>
          </a:prstGeom>
        </p:spPr>
        <p:txBody>
          <a:bodyPr vert="horz" lIns="91440" tIns="45720" rIns="91440" bIns="45720" rtlCol="0">
            <a:normAutofit/>
          </a:bodyPr>
          <a:lstStyle/>
          <a:p>
            <a:pPr lvl="0"/>
            <a:r>
              <a:rPr lang="en-US" dirty="0"/>
              <a:t>Click to edit Master text styles  20p | Arial | Light Gray</a:t>
            </a:r>
          </a:p>
          <a:p>
            <a:pPr lvl="1"/>
            <a:r>
              <a:rPr lang="en-US" dirty="0"/>
              <a:t>Second level  16p | Arial</a:t>
            </a:r>
          </a:p>
        </p:txBody>
      </p:sp>
      <p:sp>
        <p:nvSpPr>
          <p:cNvPr id="5" name="TextBox 4"/>
          <p:cNvSpPr txBox="1"/>
          <p:nvPr/>
        </p:nvSpPr>
        <p:spPr>
          <a:xfrm>
            <a:off x="347134" y="4849868"/>
            <a:ext cx="3113353" cy="246221"/>
          </a:xfrm>
          <a:prstGeom prst="rect">
            <a:avLst/>
          </a:prstGeom>
          <a:noFill/>
        </p:spPr>
        <p:txBody>
          <a:bodyPr wrap="none" rtlCol="0">
            <a:sp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a:solidFill>
                  <a:schemeClr val="bg1">
                    <a:lumMod val="50000"/>
                  </a:schemeClr>
                </a:solidFill>
              </a:rPr>
              <a:t>©2017</a:t>
            </a:r>
            <a:r>
              <a:rPr lang="en-US" sz="1000" baseline="0" dirty="0">
                <a:solidFill>
                  <a:schemeClr val="bg1">
                    <a:lumMod val="50000"/>
                  </a:schemeClr>
                </a:solidFill>
              </a:rPr>
              <a:t> </a:t>
            </a:r>
            <a:r>
              <a:rPr lang="en-US" sz="1000" dirty="0">
                <a:solidFill>
                  <a:schemeClr val="bg1">
                    <a:lumMod val="50000"/>
                  </a:schemeClr>
                </a:solidFill>
              </a:rPr>
              <a:t>Roku Inc. All rights reserved. [Confidential]   </a:t>
            </a:r>
          </a:p>
        </p:txBody>
      </p:sp>
      <p:sp>
        <p:nvSpPr>
          <p:cNvPr id="10" name="TextBox 9"/>
          <p:cNvSpPr txBox="1"/>
          <p:nvPr userDrawn="1"/>
        </p:nvSpPr>
        <p:spPr>
          <a:xfrm>
            <a:off x="8770392" y="4851071"/>
            <a:ext cx="335448" cy="246221"/>
          </a:xfrm>
          <a:prstGeom prst="rect">
            <a:avLst/>
          </a:prstGeom>
          <a:noFill/>
        </p:spPr>
        <p:txBody>
          <a:bodyPr wrap="non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fld id="{3C5F4C20-D5C8-C74F-AA39-78D3D8DE0B7F}" type="slidenum">
              <a:rPr lang="en-US" sz="1000" smtClean="0">
                <a:solidFill>
                  <a:srgbClr val="B4B6BB"/>
                </a:solidFill>
              </a:rPr>
              <a:pPr marL="0" marR="0" indent="0" algn="ctr" defTabSz="457200" rtl="0" eaLnBrk="1" fontAlgn="auto" latinLnBrk="0" hangingPunct="1">
                <a:lnSpc>
                  <a:spcPct val="100000"/>
                </a:lnSpc>
                <a:spcBef>
                  <a:spcPts val="0"/>
                </a:spcBef>
                <a:spcAft>
                  <a:spcPts val="0"/>
                </a:spcAft>
                <a:buClrTx/>
                <a:buSzTx/>
                <a:buFontTx/>
                <a:buNone/>
                <a:tabLst/>
                <a:defRPr/>
              </a:pPr>
              <a:t>‹#›</a:t>
            </a:fld>
            <a:endParaRPr lang="en-US" sz="1000" dirty="0">
              <a:solidFill>
                <a:srgbClr val="B4B6BB"/>
              </a:solidFill>
            </a:endParaRPr>
          </a:p>
        </p:txBody>
      </p:sp>
      <p:pic>
        <p:nvPicPr>
          <p:cNvPr id="18" name="Picture 17"/>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6656819" y="4913121"/>
            <a:ext cx="1207008" cy="128167"/>
          </a:xfrm>
          <a:prstGeom prst="rect">
            <a:avLst/>
          </a:prstGeom>
        </p:spPr>
      </p:pic>
      <p:grpSp>
        <p:nvGrpSpPr>
          <p:cNvPr id="19" name="Group 18"/>
          <p:cNvGrpSpPr/>
          <p:nvPr userDrawn="1"/>
        </p:nvGrpSpPr>
        <p:grpSpPr>
          <a:xfrm>
            <a:off x="7977305" y="4776790"/>
            <a:ext cx="871716" cy="400034"/>
            <a:chOff x="7977305" y="4776790"/>
            <a:chExt cx="871716" cy="400034"/>
          </a:xfrm>
        </p:grpSpPr>
        <p:pic>
          <p:nvPicPr>
            <p:cNvPr id="20" name="Picture 19" descr="tag_logo.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7977305" y="4776790"/>
              <a:ext cx="871716" cy="400034"/>
            </a:xfrm>
            <a:prstGeom prst="rect">
              <a:avLst/>
            </a:prstGeom>
          </p:spPr>
        </p:pic>
        <p:sp>
          <p:nvSpPr>
            <p:cNvPr id="21" name="TextBox 20"/>
            <p:cNvSpPr txBox="1"/>
            <p:nvPr userDrawn="1"/>
          </p:nvSpPr>
          <p:spPr>
            <a:xfrm>
              <a:off x="8553450" y="4845050"/>
              <a:ext cx="223138" cy="153888"/>
            </a:xfrm>
            <a:prstGeom prst="rect">
              <a:avLst/>
            </a:prstGeom>
            <a:noFill/>
          </p:spPr>
          <p:txBody>
            <a:bodyPr wrap="none" rtlCol="0">
              <a:spAutoFit/>
            </a:bodyPr>
            <a:lstStyle/>
            <a:p>
              <a:r>
                <a:rPr lang="en-US" sz="400" dirty="0">
                  <a:solidFill>
                    <a:schemeClr val="bg1"/>
                  </a:solidFill>
                </a:rPr>
                <a:t>®</a:t>
              </a:r>
            </a:p>
          </p:txBody>
        </p:sp>
      </p:grpSp>
    </p:spTree>
    <p:extLst>
      <p:ext uri="{BB962C8B-B14F-4D97-AF65-F5344CB8AC3E}">
        <p14:creationId xmlns:p14="http://schemas.microsoft.com/office/powerpoint/2010/main" val="89553093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sldNum="0" hdr="0" ftr="0" dt="0"/>
  <p:txStyles>
    <p:titleStyle>
      <a:lvl1pPr algn="ctr" defTabSz="457200" rtl="0" eaLnBrk="1" latinLnBrk="0" hangingPunct="1">
        <a:spcBef>
          <a:spcPct val="0"/>
        </a:spcBef>
        <a:buNone/>
        <a:defRPr sz="3000" b="1" kern="1200" spc="-110" baseline="0">
          <a:solidFill>
            <a:srgbClr val="656565"/>
          </a:solidFill>
          <a:latin typeface="+mj-lt"/>
          <a:ea typeface="+mj-ea"/>
          <a:cs typeface="+mj-cs"/>
        </a:defRPr>
      </a:lvl1pPr>
    </p:titleStyle>
    <p:bodyStyle>
      <a:lvl1pPr marL="256032" indent="-256032" algn="l" defTabSz="457200" rtl="0" eaLnBrk="1" latinLnBrk="0" hangingPunct="1">
        <a:spcBef>
          <a:spcPct val="20000"/>
        </a:spcBef>
        <a:buFont typeface="Arial"/>
        <a:buChar char="•"/>
        <a:defRPr sz="2000" kern="1200" baseline="0">
          <a:solidFill>
            <a:srgbClr val="78868F"/>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78868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5737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5737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5737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10.xml"/><Relationship Id="rId5" Type="http://schemas.openxmlformats.org/officeDocument/2006/relationships/image" Target="../media/image17.png"/><Relationship Id="rId1" Type="http://schemas.microsoft.com/office/2007/relationships/media" Target="../media/media2.mp4"/><Relationship Id="rId2" Type="http://schemas.openxmlformats.org/officeDocument/2006/relationships/video" Target="../media/media2.mp4"/></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3" Type="http://schemas.openxmlformats.org/officeDocument/2006/relationships/image" Target="../media/image3.emf"/><Relationship Id="rId4" Type="http://schemas.openxmlformats.org/officeDocument/2006/relationships/image" Target="../media/image1.emf"/><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tiff"/><Relationship Id="rId5"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4" Type="http://schemas.openxmlformats.org/officeDocument/2006/relationships/notesSlide" Target="../notesSlides/notesSlide9.xml"/><Relationship Id="rId5" Type="http://schemas.openxmlformats.org/officeDocument/2006/relationships/image" Target="../media/image16.png"/><Relationship Id="rId1" Type="http://schemas.microsoft.com/office/2007/relationships/media" Target="../media/media1.mp4"/><Relationship Id="rId2" Type="http://schemas.openxmlformats.org/officeDocument/2006/relationships/video" Target="../media/media1.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2971800" cy="3410712"/>
          </a:xfrm>
          <a:prstGeom prst="rect">
            <a:avLst/>
          </a:prstGeom>
        </p:spPr>
      </p:pic>
      <p:sp>
        <p:nvSpPr>
          <p:cNvPr id="3" name="Text Placeholder 2"/>
          <p:cNvSpPr>
            <a:spLocks noGrp="1"/>
          </p:cNvSpPr>
          <p:nvPr>
            <p:ph type="body" sz="quarter" idx="10"/>
          </p:nvPr>
        </p:nvSpPr>
        <p:spPr>
          <a:xfrm>
            <a:off x="1521144" y="3614100"/>
            <a:ext cx="7158807" cy="1173332"/>
          </a:xfrm>
        </p:spPr>
        <p:txBody>
          <a:bodyPr/>
          <a:lstStyle/>
          <a:p>
            <a:r>
              <a:rPr lang="en-US" dirty="0"/>
              <a:t>Design for the High End, </a:t>
            </a:r>
          </a:p>
          <a:p>
            <a:r>
              <a:rPr lang="en-US" dirty="0"/>
              <a:t>Gracefully Degrade for Low End</a:t>
            </a:r>
          </a:p>
        </p:txBody>
      </p:sp>
      <p:sp>
        <p:nvSpPr>
          <p:cNvPr id="4" name="Text Placeholder 3"/>
          <p:cNvSpPr>
            <a:spLocks noGrp="1"/>
          </p:cNvSpPr>
          <p:nvPr>
            <p:ph type="body" sz="quarter" idx="11"/>
          </p:nvPr>
        </p:nvSpPr>
        <p:spPr>
          <a:xfrm>
            <a:off x="1521144" y="4659482"/>
            <a:ext cx="7060712" cy="342289"/>
          </a:xfrm>
        </p:spPr>
        <p:txBody>
          <a:bodyPr/>
          <a:lstStyle/>
          <a:p>
            <a:r>
              <a:rPr lang="en-US" dirty="0"/>
              <a:t>Ali </a:t>
            </a:r>
            <a:r>
              <a:rPr lang="en-US" dirty="0" err="1" smtClean="0"/>
              <a:t>Vassigh</a:t>
            </a:r>
            <a:r>
              <a:rPr lang="en-US" dirty="0" smtClean="0"/>
              <a:t>, VP of UX</a:t>
            </a:r>
            <a:endParaRPr lang="en-US" dirty="0"/>
          </a:p>
        </p:txBody>
      </p:sp>
      <p:pic>
        <p:nvPicPr>
          <p:cNvPr id="7" name="Picture 6"/>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3086100" y="0"/>
            <a:ext cx="2971800" cy="3410712"/>
          </a:xfrm>
          <a:prstGeom prst="rect">
            <a:avLst/>
          </a:prstGeom>
          <a:effectLst>
            <a:reflection endPos="0" dist="50800" dir="5400000" sy="-100000" algn="bl" rotWithShape="0"/>
          </a:effectLst>
        </p:spPr>
      </p:pic>
      <p:pic>
        <p:nvPicPr>
          <p:cNvPr id="8" name="Picture 7"/>
          <p:cNvPicPr>
            <a:picLocks noChangeAspect="1"/>
          </p:cNvPicPr>
          <p:nvPr/>
        </p:nvPicPr>
        <p:blipFill rotWithShape="1">
          <a:blip r:embed="rId5" cstate="screen">
            <a:alphaModFix/>
            <a:extLst>
              <a:ext uri="{28A0092B-C50C-407E-A947-70E740481C1C}">
                <a14:useLocalDpi xmlns:a14="http://schemas.microsoft.com/office/drawing/2010/main"/>
              </a:ext>
            </a:extLst>
          </a:blip>
          <a:srcRect/>
          <a:stretch/>
        </p:blipFill>
        <p:spPr>
          <a:xfrm>
            <a:off x="6172200" y="0"/>
            <a:ext cx="2971800" cy="3410712"/>
          </a:xfrm>
          <a:prstGeom prst="rect">
            <a:avLst/>
          </a:prstGeom>
        </p:spPr>
      </p:pic>
    </p:spTree>
    <p:extLst>
      <p:ext uri="{BB962C8B-B14F-4D97-AF65-F5344CB8AC3E}">
        <p14:creationId xmlns:p14="http://schemas.microsoft.com/office/powerpoint/2010/main" val="1743774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w_end_spinn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8266" y="-79957"/>
            <a:ext cx="9439582" cy="5309764"/>
          </a:xfrm>
          <a:prstGeom prst="rect">
            <a:avLst/>
          </a:prstGeom>
        </p:spPr>
      </p:pic>
      <p:sp>
        <p:nvSpPr>
          <p:cNvPr id="5" name="Rectangle 4"/>
          <p:cNvSpPr/>
          <p:nvPr/>
        </p:nvSpPr>
        <p:spPr>
          <a:xfrm>
            <a:off x="-840259" y="3245708"/>
            <a:ext cx="10668000" cy="2487827"/>
          </a:xfrm>
          <a:prstGeom prst="rect">
            <a:avLst/>
          </a:prstGeom>
          <a:gradFill>
            <a:gsLst>
              <a:gs pos="29000">
                <a:schemeClr val="tx1"/>
              </a:gs>
              <a:gs pos="100000">
                <a:schemeClr val="tx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rgbClr val="FF9100"/>
                </a:solidFill>
                <a:latin typeface="Arial" charset="0"/>
                <a:ea typeface="Arial" charset="0"/>
                <a:cs typeface="Arial" charset="0"/>
              </a:rPr>
              <a:t>Loading spinners (low-end)</a:t>
            </a:r>
          </a:p>
        </p:txBody>
      </p:sp>
    </p:spTree>
    <p:extLst>
      <p:ext uri="{BB962C8B-B14F-4D97-AF65-F5344CB8AC3E}">
        <p14:creationId xmlns:p14="http://schemas.microsoft.com/office/powerpoint/2010/main" val="24490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840259" y="4366627"/>
            <a:ext cx="10668000" cy="1366908"/>
          </a:xfrm>
          <a:prstGeom prst="rect">
            <a:avLst/>
          </a:prstGeom>
          <a:gradFill>
            <a:gsLst>
              <a:gs pos="29000">
                <a:schemeClr val="tx1"/>
              </a:gs>
              <a:gs pos="100000">
                <a:schemeClr val="tx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rgbClr val="FF9100"/>
                </a:solidFill>
                <a:latin typeface="Arial" charset="0"/>
                <a:ea typeface="Arial" charset="0"/>
                <a:cs typeface="Arial" charset="0"/>
              </a:rPr>
              <a:t>Alpha mask (high-end)</a:t>
            </a:r>
          </a:p>
        </p:txBody>
      </p:sp>
    </p:spTree>
    <p:extLst>
      <p:ext uri="{BB962C8B-B14F-4D97-AF65-F5344CB8AC3E}">
        <p14:creationId xmlns:p14="http://schemas.microsoft.com/office/powerpoint/2010/main" val="124692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chemeClr val="accent6"/>
                </a:solidFill>
                <a:latin typeface="Arial" charset="0"/>
                <a:ea typeface="Arial" charset="0"/>
                <a:cs typeface="Arial" charset="0"/>
              </a:rPr>
              <a:t>Alpha mask (high-end)</a:t>
            </a:r>
          </a:p>
        </p:txBody>
      </p:sp>
    </p:spTree>
    <p:extLst>
      <p:ext uri="{BB962C8B-B14F-4D97-AF65-F5344CB8AC3E}">
        <p14:creationId xmlns:p14="http://schemas.microsoft.com/office/powerpoint/2010/main" val="1728079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4938" y="-674802"/>
            <a:ext cx="9305264" cy="6978950"/>
          </a:xfrm>
          <a:prstGeom prst="rect">
            <a:avLst/>
          </a:prstGeom>
        </p:spPr>
      </p:pic>
      <p:sp>
        <p:nvSpPr>
          <p:cNvPr id="6" name="Rectangle 5"/>
          <p:cNvSpPr/>
          <p:nvPr/>
        </p:nvSpPr>
        <p:spPr>
          <a:xfrm>
            <a:off x="-840259" y="4366627"/>
            <a:ext cx="10668000" cy="1366908"/>
          </a:xfrm>
          <a:prstGeom prst="rect">
            <a:avLst/>
          </a:prstGeom>
          <a:gradFill>
            <a:gsLst>
              <a:gs pos="29000">
                <a:schemeClr val="tx1"/>
              </a:gs>
              <a:gs pos="100000">
                <a:schemeClr val="tx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chemeClr val="accent6"/>
                </a:solidFill>
                <a:latin typeface="Arial" charset="0"/>
                <a:ea typeface="Arial" charset="0"/>
                <a:cs typeface="Arial" charset="0"/>
              </a:rPr>
              <a:t>Utilize cropping (low-end)</a:t>
            </a:r>
          </a:p>
        </p:txBody>
      </p:sp>
    </p:spTree>
    <p:extLst>
      <p:ext uri="{BB962C8B-B14F-4D97-AF65-F5344CB8AC3E}">
        <p14:creationId xmlns:p14="http://schemas.microsoft.com/office/powerpoint/2010/main" val="82954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54938" y="-674801"/>
            <a:ext cx="9305264" cy="6978948"/>
          </a:xfrm>
          <a:prstGeom prst="rect">
            <a:avLst/>
          </a:prstGeom>
        </p:spPr>
      </p:pic>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chemeClr val="accent6"/>
                </a:solidFill>
                <a:latin typeface="Arial" charset="0"/>
                <a:ea typeface="Arial" charset="0"/>
                <a:cs typeface="Arial" charset="0"/>
              </a:rPr>
              <a:t>Utilize cropping (low-end)</a:t>
            </a:r>
          </a:p>
        </p:txBody>
      </p:sp>
    </p:spTree>
    <p:extLst>
      <p:ext uri="{BB962C8B-B14F-4D97-AF65-F5344CB8AC3E}">
        <p14:creationId xmlns:p14="http://schemas.microsoft.com/office/powerpoint/2010/main" val="205998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9000"/>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183563" y="1275985"/>
            <a:ext cx="4795631"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dirty="0">
                <a:solidFill>
                  <a:schemeClr val="bg1"/>
                </a:solidFill>
              </a:rPr>
              <a:t>Screen Transitions</a:t>
            </a:r>
          </a:p>
        </p:txBody>
      </p:sp>
      <p:sp>
        <p:nvSpPr>
          <p:cNvPr id="4" name="Content Placeholder 4"/>
          <p:cNvSpPr txBox="1">
            <a:spLocks/>
          </p:cNvSpPr>
          <p:nvPr/>
        </p:nvSpPr>
        <p:spPr>
          <a:xfrm>
            <a:off x="183563" y="1902355"/>
            <a:ext cx="5007769" cy="2648213"/>
          </a:xfrm>
          <a:prstGeom prst="rect">
            <a:avLst/>
          </a:prstGeom>
        </p:spPr>
        <p:txBody>
          <a:bodyPr/>
          <a:lstStyle>
            <a:lvl1pPr marL="256032" indent="-256032" algn="l" defTabSz="457200" rtl="0" eaLnBrk="1" latinLnBrk="0" hangingPunct="1">
              <a:spcBef>
                <a:spcPct val="20000"/>
              </a:spcBef>
              <a:buFont typeface="Arial"/>
              <a:buChar char="•"/>
              <a:defRPr sz="2000" kern="1200" baseline="0">
                <a:solidFill>
                  <a:srgbClr val="78868F"/>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78868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5737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5737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5737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29718">
              <a:buNone/>
            </a:pPr>
            <a:r>
              <a:rPr lang="en-US" dirty="0">
                <a:solidFill>
                  <a:schemeClr val="bg1"/>
                </a:solidFill>
              </a:rPr>
              <a:t>Eliminate re-orientation and analysis </a:t>
            </a:r>
            <a:br>
              <a:rPr lang="en-US" dirty="0">
                <a:solidFill>
                  <a:schemeClr val="bg1"/>
                </a:solidFill>
              </a:rPr>
            </a:br>
            <a:r>
              <a:rPr lang="en-US" dirty="0">
                <a:solidFill>
                  <a:schemeClr val="bg1"/>
                </a:solidFill>
              </a:rPr>
              <a:t>as system changes state A &gt;&gt; B</a:t>
            </a:r>
          </a:p>
          <a:p>
            <a:pPr marL="0" indent="-29718">
              <a:buNone/>
            </a:pP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Experiment…</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913" y="1535206"/>
            <a:ext cx="3152774" cy="2225487"/>
          </a:xfrm>
          <a:prstGeom prst="rect">
            <a:avLst/>
          </a:prstGeom>
        </p:spPr>
      </p:pic>
    </p:spTree>
    <p:extLst>
      <p:ext uri="{BB962C8B-B14F-4D97-AF65-F5344CB8AC3E}">
        <p14:creationId xmlns:p14="http://schemas.microsoft.com/office/powerpoint/2010/main" val="553148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840259" y="3245708"/>
            <a:ext cx="10668000" cy="2487827"/>
          </a:xfrm>
          <a:prstGeom prst="rect">
            <a:avLst/>
          </a:prstGeom>
          <a:gradFill>
            <a:gsLst>
              <a:gs pos="29000">
                <a:schemeClr val="tx1"/>
              </a:gs>
              <a:gs pos="100000">
                <a:schemeClr val="tx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chemeClr val="accent6"/>
                </a:solidFill>
                <a:latin typeface="Arial" charset="0"/>
                <a:ea typeface="Arial" charset="0"/>
                <a:cs typeface="Arial" charset="0"/>
              </a:rPr>
              <a:t>Experiment 1: Identify the changes</a:t>
            </a:r>
          </a:p>
        </p:txBody>
      </p:sp>
    </p:spTree>
    <p:extLst>
      <p:ext uri="{BB962C8B-B14F-4D97-AF65-F5344CB8AC3E}">
        <p14:creationId xmlns:p14="http://schemas.microsoft.com/office/powerpoint/2010/main" val="135390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96971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0728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025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62B91"/>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183563" y="1275985"/>
            <a:ext cx="4795631"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dirty="0">
                <a:solidFill>
                  <a:schemeClr val="bg1"/>
                </a:solidFill>
              </a:rPr>
              <a:t>Introduction</a:t>
            </a:r>
          </a:p>
        </p:txBody>
      </p:sp>
      <p:sp>
        <p:nvSpPr>
          <p:cNvPr id="4" name="Content Placeholder 4"/>
          <p:cNvSpPr txBox="1">
            <a:spLocks/>
          </p:cNvSpPr>
          <p:nvPr/>
        </p:nvSpPr>
        <p:spPr>
          <a:xfrm>
            <a:off x="183563" y="1902355"/>
            <a:ext cx="5007769" cy="2534015"/>
          </a:xfrm>
          <a:prstGeom prst="rect">
            <a:avLst/>
          </a:prstGeom>
        </p:spPr>
        <p:txBody>
          <a:bodyPr/>
          <a:lstStyle>
            <a:lvl1pPr marL="256032" indent="-256032" algn="l" defTabSz="457200" rtl="0" eaLnBrk="1" latinLnBrk="0" hangingPunct="1">
              <a:spcBef>
                <a:spcPct val="20000"/>
              </a:spcBef>
              <a:buFont typeface="Arial"/>
              <a:buChar char="•"/>
              <a:defRPr sz="2000" kern="1200" baseline="0">
                <a:solidFill>
                  <a:srgbClr val="78868F"/>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78868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5737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5737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5737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bg1"/>
                </a:solidFill>
              </a:rPr>
              <a:t>This presentation contains a small subset of info for creating a well-designed Roku Channel. </a:t>
            </a:r>
          </a:p>
          <a:p>
            <a:pPr marL="0" indent="0">
              <a:buNone/>
            </a:pPr>
            <a:endParaRPr lang="en-US" dirty="0">
              <a:solidFill>
                <a:schemeClr val="bg1"/>
              </a:solidFill>
            </a:endParaRPr>
          </a:p>
          <a:p>
            <a:pPr marL="0" indent="0">
              <a:buNone/>
            </a:pPr>
            <a:r>
              <a:rPr lang="en-US" dirty="0">
                <a:solidFill>
                  <a:schemeClr val="bg1"/>
                </a:solidFill>
              </a:rPr>
              <a:t>For more info, please read our </a:t>
            </a:r>
            <a:r>
              <a:rPr lang="en-US" dirty="0" smtClean="0">
                <a:solidFill>
                  <a:schemeClr val="bg1"/>
                </a:solidFill>
              </a:rPr>
              <a:t>Design &amp; User Experience Guidelines</a:t>
            </a:r>
            <a:r>
              <a:rPr lang="en-US" dirty="0">
                <a:solidFill>
                  <a:schemeClr val="bg1"/>
                </a:solidFill>
              </a:rPr>
              <a:t>:</a:t>
            </a:r>
          </a:p>
          <a:p>
            <a:pPr marL="0" indent="0">
              <a:buNone/>
            </a:pPr>
            <a:r>
              <a:rPr lang="en-US" dirty="0">
                <a:solidFill>
                  <a:schemeClr val="bg1">
                    <a:lumMod val="75000"/>
                  </a:schemeClr>
                </a:solidFill>
              </a:rPr>
              <a:t>https://</a:t>
            </a:r>
            <a:r>
              <a:rPr lang="en-US" dirty="0" err="1">
                <a:solidFill>
                  <a:schemeClr val="bg1">
                    <a:lumMod val="75000"/>
                  </a:schemeClr>
                </a:solidFill>
              </a:rPr>
              <a:t>sdkdocs.roku.com</a:t>
            </a:r>
            <a:r>
              <a:rPr lang="en-US" dirty="0">
                <a:solidFill>
                  <a:schemeClr val="bg1">
                    <a:lumMod val="75000"/>
                  </a:schemeClr>
                </a:solidFill>
              </a:rPr>
              <a:t>/display/</a:t>
            </a:r>
            <a:r>
              <a:rPr lang="en-US" dirty="0" err="1">
                <a:solidFill>
                  <a:schemeClr val="bg1">
                    <a:lumMod val="75000"/>
                  </a:schemeClr>
                </a:solidFill>
              </a:rPr>
              <a:t>sdkdoc</a:t>
            </a:r>
            <a:r>
              <a:rPr lang="en-US" dirty="0">
                <a:solidFill>
                  <a:schemeClr val="bg1">
                    <a:lumMod val="75000"/>
                  </a:schemeClr>
                </a:solidFill>
              </a:rPr>
              <a:t>/</a:t>
            </a:r>
            <a:r>
              <a:rPr lang="en-US" dirty="0" err="1">
                <a:solidFill>
                  <a:schemeClr val="bg1">
                    <a:lumMod val="75000"/>
                  </a:schemeClr>
                </a:solidFill>
              </a:rPr>
              <a:t>Design+and+User+Experience+Guidelines</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913" y="1071563"/>
            <a:ext cx="3152774" cy="3152774"/>
          </a:xfrm>
          <a:prstGeom prst="rect">
            <a:avLst/>
          </a:prstGeom>
        </p:spPr>
      </p:pic>
    </p:spTree>
    <p:extLst>
      <p:ext uri="{BB962C8B-B14F-4D97-AF65-F5344CB8AC3E}">
        <p14:creationId xmlns:p14="http://schemas.microsoft.com/office/powerpoint/2010/main" val="20655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Rectangle 4"/>
          <p:cNvSpPr/>
          <p:nvPr/>
        </p:nvSpPr>
        <p:spPr>
          <a:xfrm>
            <a:off x="-840259" y="3245708"/>
            <a:ext cx="10668000" cy="2487827"/>
          </a:xfrm>
          <a:prstGeom prst="rect">
            <a:avLst/>
          </a:prstGeom>
          <a:gradFill>
            <a:gsLst>
              <a:gs pos="29000">
                <a:schemeClr val="tx1"/>
              </a:gs>
              <a:gs pos="100000">
                <a:schemeClr val="tx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chemeClr val="accent6"/>
                </a:solidFill>
                <a:latin typeface="Arial" charset="0"/>
                <a:ea typeface="Arial" charset="0"/>
                <a:cs typeface="Arial" charset="0"/>
              </a:rPr>
              <a:t>Experiment 2: Identify the changes</a:t>
            </a:r>
          </a:p>
        </p:txBody>
      </p:sp>
    </p:spTree>
    <p:extLst>
      <p:ext uri="{BB962C8B-B14F-4D97-AF65-F5344CB8AC3E}">
        <p14:creationId xmlns:p14="http://schemas.microsoft.com/office/powerpoint/2010/main" val="10571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997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Rectangle 2"/>
          <p:cNvSpPr/>
          <p:nvPr/>
        </p:nvSpPr>
        <p:spPr>
          <a:xfrm>
            <a:off x="3565186" y="2137637"/>
            <a:ext cx="642028" cy="661702"/>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Rectangle 3"/>
          <p:cNvSpPr/>
          <p:nvPr/>
        </p:nvSpPr>
        <p:spPr>
          <a:xfrm>
            <a:off x="4764914" y="77582"/>
            <a:ext cx="951599" cy="418980"/>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151390" y="4317783"/>
            <a:ext cx="1132402" cy="641777"/>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8318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9000"/>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372014" y="981208"/>
            <a:ext cx="4795631"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dirty="0">
                <a:solidFill>
                  <a:schemeClr val="bg1"/>
                </a:solidFill>
              </a:rPr>
              <a:t>Channel </a:t>
            </a:r>
            <a:r>
              <a:rPr lang="en-US" dirty="0" smtClean="0">
                <a:solidFill>
                  <a:schemeClr val="bg1"/>
                </a:solidFill>
              </a:rPr>
              <a:t>Showcase:</a:t>
            </a:r>
          </a:p>
          <a:p>
            <a:pPr algn="l"/>
            <a:endParaRPr lang="en-US" dirty="0">
              <a:solidFill>
                <a:schemeClr val="bg1"/>
              </a:solidFill>
            </a:endParaRPr>
          </a:p>
          <a:p>
            <a:pPr algn="l"/>
            <a:r>
              <a:rPr lang="en-US" sz="2000" dirty="0" smtClean="0">
                <a:solidFill>
                  <a:schemeClr val="bg1"/>
                </a:solidFill>
              </a:rPr>
              <a:t>CenturyLink Stream is an excellent example of a channel that provides a feature-rich channel experience on high-end Roku devices, while also reducing the app’s feature set on the lower-end Roku devices.</a:t>
            </a:r>
            <a:endParaRPr lang="en-US" sz="2000" dirty="0">
              <a:solidFill>
                <a:schemeClr val="bg1"/>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913" y="1535206"/>
            <a:ext cx="3152774" cy="2225487"/>
          </a:xfrm>
          <a:prstGeom prst="rect">
            <a:avLst/>
          </a:prstGeom>
        </p:spPr>
      </p:pic>
      <p:sp>
        <p:nvSpPr>
          <p:cNvPr id="2" name="Rectangle 1"/>
          <p:cNvSpPr/>
          <p:nvPr/>
        </p:nvSpPr>
        <p:spPr>
          <a:xfrm>
            <a:off x="5918548" y="1829983"/>
            <a:ext cx="2129425" cy="1426784"/>
          </a:xfrm>
          <a:prstGeom prst="rect">
            <a:avLst/>
          </a:prstGeom>
          <a:solidFill>
            <a:srgbClr val="FF91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7059" y="1869712"/>
            <a:ext cx="2179702" cy="1347326"/>
          </a:xfrm>
          <a:prstGeom prst="rect">
            <a:avLst/>
          </a:prstGeom>
        </p:spPr>
      </p:pic>
    </p:spTree>
    <p:extLst>
      <p:ext uri="{BB962C8B-B14F-4D97-AF65-F5344CB8AC3E}">
        <p14:creationId xmlns:p14="http://schemas.microsoft.com/office/powerpoint/2010/main" val="1488802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046" y="1482810"/>
            <a:ext cx="3928532" cy="2209799"/>
          </a:xfrm>
          <a:prstGeom prst="rect">
            <a:avLst/>
          </a:prstGeom>
          <a:ln w="3175">
            <a:solidFill>
              <a:schemeClr val="tx1">
                <a:lumMod val="75000"/>
                <a:lumOff val="25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54" y="1482810"/>
            <a:ext cx="3928531" cy="2209799"/>
          </a:xfrm>
          <a:prstGeom prst="rect">
            <a:avLst/>
          </a:prstGeom>
          <a:ln w="3175">
            <a:solidFill>
              <a:schemeClr val="tx1">
                <a:lumMod val="75000"/>
                <a:lumOff val="25000"/>
              </a:schemeClr>
            </a:solidFill>
          </a:ln>
        </p:spPr>
      </p:pic>
      <p:sp>
        <p:nvSpPr>
          <p:cNvPr id="4" name="Rectangle 3"/>
          <p:cNvSpPr/>
          <p:nvPr/>
        </p:nvSpPr>
        <p:spPr>
          <a:xfrm>
            <a:off x="368925" y="3795754"/>
            <a:ext cx="1120820" cy="369332"/>
          </a:xfrm>
          <a:prstGeom prst="rect">
            <a:avLst/>
          </a:prstGeom>
        </p:spPr>
        <p:txBody>
          <a:bodyPr wrap="none">
            <a:spAutoFit/>
          </a:bodyPr>
          <a:lstStyle/>
          <a:p>
            <a:r>
              <a:rPr lang="en-US" kern="0" dirty="0">
                <a:solidFill>
                  <a:schemeClr val="accent6"/>
                </a:solidFill>
                <a:latin typeface="Arial" charset="0"/>
                <a:ea typeface="Arial" charset="0"/>
                <a:cs typeface="Arial" charset="0"/>
              </a:rPr>
              <a:t>High-end</a:t>
            </a:r>
          </a:p>
        </p:txBody>
      </p:sp>
      <p:sp>
        <p:nvSpPr>
          <p:cNvPr id="5" name="Rectangle 4"/>
          <p:cNvSpPr/>
          <p:nvPr/>
        </p:nvSpPr>
        <p:spPr>
          <a:xfrm>
            <a:off x="4758380" y="3795754"/>
            <a:ext cx="1069524" cy="369332"/>
          </a:xfrm>
          <a:prstGeom prst="rect">
            <a:avLst/>
          </a:prstGeom>
        </p:spPr>
        <p:txBody>
          <a:bodyPr wrap="none">
            <a:spAutoFit/>
          </a:bodyPr>
          <a:lstStyle/>
          <a:p>
            <a:r>
              <a:rPr lang="en-US" kern="0" dirty="0">
                <a:solidFill>
                  <a:schemeClr val="accent6"/>
                </a:solidFill>
                <a:latin typeface="Arial" charset="0"/>
                <a:ea typeface="Arial" charset="0"/>
                <a:cs typeface="Arial" charset="0"/>
              </a:rPr>
              <a:t>Low-end</a:t>
            </a:r>
          </a:p>
        </p:txBody>
      </p:sp>
      <p:sp>
        <p:nvSpPr>
          <p:cNvPr id="6" name="Rectangle 5"/>
          <p:cNvSpPr/>
          <p:nvPr/>
        </p:nvSpPr>
        <p:spPr>
          <a:xfrm>
            <a:off x="368925" y="257603"/>
            <a:ext cx="1829347" cy="461665"/>
          </a:xfrm>
          <a:prstGeom prst="rect">
            <a:avLst/>
          </a:prstGeom>
        </p:spPr>
        <p:txBody>
          <a:bodyPr wrap="none">
            <a:spAutoFit/>
          </a:bodyPr>
          <a:lstStyle/>
          <a:p>
            <a:r>
              <a:rPr lang="en-US" sz="2400" kern="0" dirty="0">
                <a:solidFill>
                  <a:schemeClr val="accent6"/>
                </a:solidFill>
                <a:latin typeface="Arial" charset="0"/>
                <a:ea typeface="Arial" charset="0"/>
                <a:cs typeface="Arial" charset="0"/>
              </a:rPr>
              <a:t>CenturyLink</a:t>
            </a:r>
          </a:p>
        </p:txBody>
      </p:sp>
    </p:spTree>
    <p:extLst>
      <p:ext uri="{BB962C8B-B14F-4D97-AF65-F5344CB8AC3E}">
        <p14:creationId xmlns:p14="http://schemas.microsoft.com/office/powerpoint/2010/main" val="2092178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046" y="1482810"/>
            <a:ext cx="3928531" cy="2209799"/>
          </a:xfrm>
          <a:prstGeom prst="rect">
            <a:avLst/>
          </a:prstGeom>
          <a:ln w="3175">
            <a:solidFill>
              <a:schemeClr val="tx1">
                <a:lumMod val="75000"/>
                <a:lumOff val="25000"/>
              </a:schemeClr>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354" y="1482810"/>
            <a:ext cx="3928531" cy="2209798"/>
          </a:xfrm>
          <a:prstGeom prst="rect">
            <a:avLst/>
          </a:prstGeom>
          <a:ln w="3175">
            <a:solidFill>
              <a:schemeClr val="tx1">
                <a:lumMod val="75000"/>
                <a:lumOff val="25000"/>
              </a:schemeClr>
            </a:solidFill>
          </a:ln>
        </p:spPr>
      </p:pic>
      <p:sp>
        <p:nvSpPr>
          <p:cNvPr id="4" name="Rectangle 3"/>
          <p:cNvSpPr/>
          <p:nvPr/>
        </p:nvSpPr>
        <p:spPr>
          <a:xfrm>
            <a:off x="368925" y="3795754"/>
            <a:ext cx="1120820" cy="369332"/>
          </a:xfrm>
          <a:prstGeom prst="rect">
            <a:avLst/>
          </a:prstGeom>
        </p:spPr>
        <p:txBody>
          <a:bodyPr wrap="none">
            <a:spAutoFit/>
          </a:bodyPr>
          <a:lstStyle/>
          <a:p>
            <a:r>
              <a:rPr lang="en-US" kern="0">
                <a:solidFill>
                  <a:schemeClr val="accent6"/>
                </a:solidFill>
                <a:latin typeface="Arial" charset="0"/>
                <a:ea typeface="Arial" charset="0"/>
                <a:cs typeface="Arial" charset="0"/>
              </a:rPr>
              <a:t>High-end</a:t>
            </a:r>
            <a:endParaRPr lang="en-US" kern="0" dirty="0">
              <a:solidFill>
                <a:schemeClr val="accent6"/>
              </a:solidFill>
              <a:latin typeface="Arial" charset="0"/>
              <a:ea typeface="Arial" charset="0"/>
              <a:cs typeface="Arial" charset="0"/>
            </a:endParaRPr>
          </a:p>
        </p:txBody>
      </p:sp>
      <p:sp>
        <p:nvSpPr>
          <p:cNvPr id="5" name="Rectangle 4"/>
          <p:cNvSpPr/>
          <p:nvPr/>
        </p:nvSpPr>
        <p:spPr>
          <a:xfrm>
            <a:off x="4758380" y="3795754"/>
            <a:ext cx="1069524" cy="369332"/>
          </a:xfrm>
          <a:prstGeom prst="rect">
            <a:avLst/>
          </a:prstGeom>
        </p:spPr>
        <p:txBody>
          <a:bodyPr wrap="none">
            <a:spAutoFit/>
          </a:bodyPr>
          <a:lstStyle/>
          <a:p>
            <a:r>
              <a:rPr lang="en-US" kern="0" dirty="0">
                <a:solidFill>
                  <a:schemeClr val="accent6"/>
                </a:solidFill>
                <a:latin typeface="Arial" charset="0"/>
                <a:ea typeface="Arial" charset="0"/>
                <a:cs typeface="Arial" charset="0"/>
              </a:rPr>
              <a:t>Low-end</a:t>
            </a:r>
          </a:p>
        </p:txBody>
      </p:sp>
      <p:sp>
        <p:nvSpPr>
          <p:cNvPr id="6" name="Rectangle 5"/>
          <p:cNvSpPr/>
          <p:nvPr/>
        </p:nvSpPr>
        <p:spPr>
          <a:xfrm>
            <a:off x="368925" y="257603"/>
            <a:ext cx="1829347" cy="461665"/>
          </a:xfrm>
          <a:prstGeom prst="rect">
            <a:avLst/>
          </a:prstGeom>
        </p:spPr>
        <p:txBody>
          <a:bodyPr wrap="none">
            <a:spAutoFit/>
          </a:bodyPr>
          <a:lstStyle/>
          <a:p>
            <a:r>
              <a:rPr lang="en-US" sz="2400" kern="0" dirty="0">
                <a:solidFill>
                  <a:schemeClr val="accent6"/>
                </a:solidFill>
                <a:latin typeface="Arial" charset="0"/>
                <a:ea typeface="Arial" charset="0"/>
                <a:cs typeface="Arial" charset="0"/>
              </a:rPr>
              <a:t>CenturyLink</a:t>
            </a:r>
          </a:p>
        </p:txBody>
      </p:sp>
    </p:spTree>
    <p:extLst>
      <p:ext uri="{BB962C8B-B14F-4D97-AF65-F5344CB8AC3E}">
        <p14:creationId xmlns:p14="http://schemas.microsoft.com/office/powerpoint/2010/main" val="4501418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5143500"/>
          </a:xfrm>
          <a:prstGeom prst="rect">
            <a:avLst/>
          </a:prstGeom>
          <a:gradFill>
            <a:gsLst>
              <a:gs pos="0">
                <a:schemeClr val="tx1">
                  <a:lumMod val="75000"/>
                  <a:lumOff val="25000"/>
                </a:schemeClr>
              </a:gs>
              <a:gs pos="77000">
                <a:schemeClr val="tx1">
                  <a:lumMod val="85000"/>
                  <a:lumOff val="15000"/>
                </a:schemeClr>
              </a:gs>
              <a:gs pos="37000">
                <a:schemeClr val="tx1">
                  <a:lumMod val="75000"/>
                  <a:lumOff val="25000"/>
                </a:schemeClr>
              </a:gs>
              <a:gs pos="100000">
                <a:schemeClr val="tx1">
                  <a:lumMod val="95000"/>
                  <a:lumOff val="5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88C5"/>
              </a:solidFill>
            </a:endParaRPr>
          </a:p>
        </p:txBody>
      </p:sp>
      <p:pic>
        <p:nvPicPr>
          <p:cNvPr id="7" name="Picture 6" descr="roku-logo-tag.eps"/>
          <p:cNvPicPr>
            <a:picLocks noChangeAspect="1"/>
          </p:cNvPicPr>
          <p:nvPr/>
        </p:nvPicPr>
        <p:blipFill>
          <a:blip r:embed="rId3"/>
          <a:stretch>
            <a:fillRect/>
          </a:stretch>
        </p:blipFill>
        <p:spPr>
          <a:xfrm>
            <a:off x="0" y="1674010"/>
            <a:ext cx="3098799" cy="1613779"/>
          </a:xfrm>
          <a:prstGeom prst="rect">
            <a:avLst/>
          </a:prstGeom>
        </p:spPr>
      </p:pic>
      <p:pic>
        <p:nvPicPr>
          <p:cNvPr id="5" name="Picture 4"/>
          <p:cNvPicPr>
            <a:picLocks noChangeAspect="1"/>
          </p:cNvPicPr>
          <p:nvPr/>
        </p:nvPicPr>
        <p:blipFill>
          <a:blip r:embed="rId4"/>
          <a:stretch>
            <a:fillRect/>
          </a:stretch>
        </p:blipFill>
        <p:spPr>
          <a:xfrm>
            <a:off x="3841931" y="2571751"/>
            <a:ext cx="4558937" cy="484094"/>
          </a:xfrm>
          <a:prstGeom prst="rect">
            <a:avLst/>
          </a:prstGeom>
        </p:spPr>
      </p:pic>
    </p:spTree>
    <p:extLst>
      <p:ext uri="{BB962C8B-B14F-4D97-AF65-F5344CB8AC3E}">
        <p14:creationId xmlns:p14="http://schemas.microsoft.com/office/powerpoint/2010/main" val="10473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de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00" fill="hold"/>
                                        <p:tgtEl>
                                          <p:spTgt spid="7"/>
                                        </p:tgtEl>
                                        <p:attrNameLst>
                                          <p:attrName>ppt_x</p:attrName>
                                        </p:attrNameLst>
                                      </p:cBhvr>
                                      <p:tavLst>
                                        <p:tav tm="0">
                                          <p:val>
                                            <p:strVal val="0-#ppt_w/2"/>
                                          </p:val>
                                        </p:tav>
                                        <p:tav tm="100000">
                                          <p:val>
                                            <p:strVal val="#ppt_x"/>
                                          </p:val>
                                        </p:tav>
                                      </p:tavLst>
                                    </p:anim>
                                    <p:anim calcmode="lin" valueType="num">
                                      <p:cBhvr additive="base">
                                        <p:cTn id="8" dur="7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6169008" y="0"/>
            <a:ext cx="2974992" cy="4800600"/>
          </a:xfrm>
          <a:prstGeom prst="rect">
            <a:avLst/>
          </a:prstGeom>
        </p:spPr>
      </p:pic>
      <p:pic>
        <p:nvPicPr>
          <p:cNvPr id="2" name="Picture 1"/>
          <p:cNvPicPr>
            <a:picLocks noChangeAspect="1"/>
          </p:cNvPicPr>
          <p:nvPr/>
        </p:nvPicPr>
        <p:blipFill rotWithShape="1">
          <a:blip r:embed="rId4" cstate="screen">
            <a:alphaModFix amt="50000"/>
            <a:extLst>
              <a:ext uri="{28A0092B-C50C-407E-A947-70E740481C1C}">
                <a14:useLocalDpi xmlns:a14="http://schemas.microsoft.com/office/drawing/2010/main"/>
              </a:ext>
            </a:extLst>
          </a:blip>
          <a:srcRect/>
          <a:stretch/>
        </p:blipFill>
        <p:spPr>
          <a:xfrm>
            <a:off x="3084504" y="0"/>
            <a:ext cx="2971800" cy="4800600"/>
          </a:xfrm>
          <a:prstGeom prst="rect">
            <a:avLst/>
          </a:prstGeom>
        </p:spPr>
      </p:pic>
      <p:pic>
        <p:nvPicPr>
          <p:cNvPr id="5" name="Picture 4"/>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0" y="0"/>
            <a:ext cx="2971800" cy="4800600"/>
          </a:xfrm>
          <a:prstGeom prst="rect">
            <a:avLst/>
          </a:prstGeom>
        </p:spPr>
      </p:pic>
      <p:sp>
        <p:nvSpPr>
          <p:cNvPr id="9" name="Title 8"/>
          <p:cNvSpPr>
            <a:spLocks noGrp="1"/>
          </p:cNvSpPr>
          <p:nvPr>
            <p:ph type="title"/>
          </p:nvPr>
        </p:nvSpPr>
        <p:spPr>
          <a:xfrm>
            <a:off x="0" y="1853897"/>
            <a:ext cx="9144000" cy="1015663"/>
          </a:xfrm>
        </p:spPr>
        <p:txBody>
          <a:bodyPr/>
          <a:lstStyle/>
          <a:p>
            <a:r>
              <a:rPr lang="en-US" dirty="0"/>
              <a:t>Process &amp; Research</a:t>
            </a:r>
          </a:p>
        </p:txBody>
      </p:sp>
    </p:spTree>
    <p:extLst>
      <p:ext uri="{BB962C8B-B14F-4D97-AF65-F5344CB8AC3E}">
        <p14:creationId xmlns:p14="http://schemas.microsoft.com/office/powerpoint/2010/main" val="45684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4E3"/>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183563" y="1275985"/>
            <a:ext cx="4795631"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dirty="0">
                <a:solidFill>
                  <a:schemeClr val="bg1"/>
                </a:solidFill>
              </a:rPr>
              <a:t>Overview</a:t>
            </a:r>
          </a:p>
        </p:txBody>
      </p:sp>
      <p:sp>
        <p:nvSpPr>
          <p:cNvPr id="4" name="Content Placeholder 4"/>
          <p:cNvSpPr txBox="1">
            <a:spLocks/>
          </p:cNvSpPr>
          <p:nvPr/>
        </p:nvSpPr>
        <p:spPr>
          <a:xfrm>
            <a:off x="183563" y="1902355"/>
            <a:ext cx="5007769" cy="2648213"/>
          </a:xfrm>
          <a:prstGeom prst="rect">
            <a:avLst/>
          </a:prstGeom>
        </p:spPr>
        <p:txBody>
          <a:bodyPr/>
          <a:lstStyle>
            <a:lvl1pPr marL="256032" indent="-256032" algn="l" defTabSz="457200" rtl="0" eaLnBrk="1" latinLnBrk="0" hangingPunct="1">
              <a:spcBef>
                <a:spcPct val="20000"/>
              </a:spcBef>
              <a:buFont typeface="Arial"/>
              <a:buChar char="•"/>
              <a:defRPr sz="2000" kern="1200" baseline="0">
                <a:solidFill>
                  <a:srgbClr val="78868F"/>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78868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5737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5737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5737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solidFill>
                  <a:schemeClr val="bg1"/>
                </a:solidFill>
              </a:rPr>
              <a:t>Small up-stream investment</a:t>
            </a:r>
          </a:p>
          <a:p>
            <a:pPr marL="0" indent="0">
              <a:buNone/>
            </a:pPr>
            <a:r>
              <a:rPr lang="en-US" dirty="0">
                <a:solidFill>
                  <a:schemeClr val="bg1"/>
                </a:solidFill>
              </a:rPr>
              <a:t>Big down-stream payoff</a:t>
            </a:r>
          </a:p>
          <a:p>
            <a:pPr marL="0" indent="0">
              <a:buNone/>
            </a:pPr>
            <a:endParaRPr lang="en-US" dirty="0">
              <a:solidFill>
                <a:schemeClr val="bg1"/>
              </a:solidFill>
            </a:endParaRPr>
          </a:p>
          <a:p>
            <a:pPr marL="0" indent="0">
              <a:buNone/>
            </a:pPr>
            <a:r>
              <a:rPr lang="en-US" dirty="0">
                <a:solidFill>
                  <a:schemeClr val="bg1"/>
                </a:solidFill>
              </a:rPr>
              <a:t>What is success?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051" y="1376362"/>
            <a:ext cx="2543175" cy="2543175"/>
          </a:xfrm>
          <a:prstGeom prst="rect">
            <a:avLst/>
          </a:prstGeom>
        </p:spPr>
      </p:pic>
    </p:spTree>
    <p:extLst>
      <p:ext uri="{BB962C8B-B14F-4D97-AF65-F5344CB8AC3E}">
        <p14:creationId xmlns:p14="http://schemas.microsoft.com/office/powerpoint/2010/main" val="1594338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A4E3"/>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183563" y="1275985"/>
            <a:ext cx="4795631"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dirty="0">
                <a:solidFill>
                  <a:schemeClr val="bg1"/>
                </a:solidFill>
              </a:rPr>
              <a:t>Process &amp; Research</a:t>
            </a:r>
          </a:p>
        </p:txBody>
      </p:sp>
      <p:sp>
        <p:nvSpPr>
          <p:cNvPr id="4" name="Content Placeholder 4"/>
          <p:cNvSpPr txBox="1">
            <a:spLocks/>
          </p:cNvSpPr>
          <p:nvPr/>
        </p:nvSpPr>
        <p:spPr>
          <a:xfrm>
            <a:off x="183563" y="1902355"/>
            <a:ext cx="5007769" cy="2648213"/>
          </a:xfrm>
          <a:prstGeom prst="rect">
            <a:avLst/>
          </a:prstGeom>
        </p:spPr>
        <p:txBody>
          <a:bodyPr/>
          <a:lstStyle>
            <a:lvl1pPr marL="256032" indent="-256032" algn="l" defTabSz="457200" rtl="0" eaLnBrk="1" latinLnBrk="0" hangingPunct="1">
              <a:spcBef>
                <a:spcPct val="20000"/>
              </a:spcBef>
              <a:buFont typeface="Arial"/>
              <a:buChar char="•"/>
              <a:defRPr sz="2000" kern="1200" baseline="0">
                <a:solidFill>
                  <a:srgbClr val="78868F"/>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78868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5737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5737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5737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Interview clients</a:t>
            </a:r>
          </a:p>
          <a:p>
            <a:r>
              <a:rPr lang="en-US" dirty="0">
                <a:solidFill>
                  <a:schemeClr val="bg1"/>
                </a:solidFill>
              </a:rPr>
              <a:t>Know the audience</a:t>
            </a:r>
          </a:p>
          <a:p>
            <a:r>
              <a:rPr lang="en-US" dirty="0">
                <a:solidFill>
                  <a:schemeClr val="bg1"/>
                </a:solidFill>
              </a:rPr>
              <a:t>User testing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8051" y="1376362"/>
            <a:ext cx="2543175" cy="2543175"/>
          </a:xfrm>
          <a:prstGeom prst="rect">
            <a:avLst/>
          </a:prstGeom>
        </p:spPr>
      </p:pic>
    </p:spTree>
    <p:extLst>
      <p:ext uri="{BB962C8B-B14F-4D97-AF65-F5344CB8AC3E}">
        <p14:creationId xmlns:p14="http://schemas.microsoft.com/office/powerpoint/2010/main" val="16417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0" y="0"/>
            <a:ext cx="2971800" cy="4800600"/>
          </a:xfrm>
          <a:prstGeom prst="rect">
            <a:avLst/>
          </a:prstGeom>
        </p:spPr>
      </p:pic>
      <p:pic>
        <p:nvPicPr>
          <p:cNvPr id="7" name="Picture 6"/>
          <p:cNvPicPr>
            <a:picLocks noChangeAspect="1"/>
          </p:cNvPicPr>
          <p:nvPr/>
        </p:nvPicPr>
        <p:blipFill rotWithShape="1">
          <a:blip r:embed="rId4">
            <a:alphaModFix amt="40000"/>
          </a:blip>
          <a:srcRect l="15361" t="90" r="46980" b="6495"/>
          <a:stretch/>
        </p:blipFill>
        <p:spPr>
          <a:xfrm>
            <a:off x="6172200" y="0"/>
            <a:ext cx="2971800" cy="4800600"/>
          </a:xfrm>
          <a:prstGeom prst="rect">
            <a:avLst/>
          </a:prstGeom>
        </p:spPr>
      </p:pic>
      <p:pic>
        <p:nvPicPr>
          <p:cNvPr id="5" name="Picture 4"/>
          <p:cNvPicPr>
            <a:picLocks noChangeAspect="1"/>
          </p:cNvPicPr>
          <p:nvPr/>
        </p:nvPicPr>
        <p:blipFill rotWithShape="1">
          <a:blip r:embed="rId5" cstate="screen">
            <a:alphaModFix amt="50000"/>
            <a:extLst>
              <a:ext uri="{28A0092B-C50C-407E-A947-70E740481C1C}">
                <a14:useLocalDpi xmlns:a14="http://schemas.microsoft.com/office/drawing/2010/main"/>
              </a:ext>
            </a:extLst>
          </a:blip>
          <a:srcRect/>
          <a:stretch/>
        </p:blipFill>
        <p:spPr>
          <a:xfrm>
            <a:off x="3086100" y="0"/>
            <a:ext cx="2971800" cy="4800600"/>
          </a:xfrm>
          <a:prstGeom prst="rect">
            <a:avLst/>
          </a:prstGeom>
          <a:effectLst>
            <a:reflection endPos="0" dist="50800" dir="5400000" sy="-100000" algn="bl" rotWithShape="0"/>
          </a:effectLst>
        </p:spPr>
      </p:pic>
      <p:sp>
        <p:nvSpPr>
          <p:cNvPr id="9" name="Title 8"/>
          <p:cNvSpPr>
            <a:spLocks noGrp="1"/>
          </p:cNvSpPr>
          <p:nvPr>
            <p:ph type="title"/>
          </p:nvPr>
        </p:nvSpPr>
        <p:spPr>
          <a:xfrm>
            <a:off x="0" y="1853897"/>
            <a:ext cx="9144000" cy="1015663"/>
          </a:xfrm>
        </p:spPr>
        <p:txBody>
          <a:bodyPr/>
          <a:lstStyle/>
          <a:p>
            <a:r>
              <a:rPr lang="en-US" dirty="0"/>
              <a:t>Design for high and low-end devices</a:t>
            </a:r>
          </a:p>
        </p:txBody>
      </p:sp>
    </p:spTree>
    <p:extLst>
      <p:ext uri="{BB962C8B-B14F-4D97-AF65-F5344CB8AC3E}">
        <p14:creationId xmlns:p14="http://schemas.microsoft.com/office/powerpoint/2010/main" val="57968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FF9000"/>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183563" y="901407"/>
            <a:ext cx="4795631"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dirty="0">
                <a:solidFill>
                  <a:schemeClr val="bg1"/>
                </a:solidFill>
              </a:rPr>
              <a:t>Overview</a:t>
            </a:r>
          </a:p>
        </p:txBody>
      </p:sp>
      <p:sp>
        <p:nvSpPr>
          <p:cNvPr id="4" name="Content Placeholder 4"/>
          <p:cNvSpPr txBox="1">
            <a:spLocks/>
          </p:cNvSpPr>
          <p:nvPr/>
        </p:nvSpPr>
        <p:spPr>
          <a:xfrm>
            <a:off x="183563" y="1527777"/>
            <a:ext cx="5007769" cy="2648213"/>
          </a:xfrm>
          <a:prstGeom prst="rect">
            <a:avLst/>
          </a:prstGeom>
        </p:spPr>
        <p:txBody>
          <a:bodyPr/>
          <a:lstStyle>
            <a:lvl1pPr marL="256032" indent="-256032" algn="l" defTabSz="457200" rtl="0" eaLnBrk="1" latinLnBrk="0" hangingPunct="1">
              <a:spcBef>
                <a:spcPct val="20000"/>
              </a:spcBef>
              <a:buFont typeface="Arial"/>
              <a:buChar char="•"/>
              <a:defRPr sz="2000" kern="1200" baseline="0">
                <a:solidFill>
                  <a:srgbClr val="78868F"/>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78868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5737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5737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5737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smtClean="0">
                <a:solidFill>
                  <a:schemeClr val="bg1"/>
                </a:solidFill>
              </a:rPr>
              <a:t>Intentionally designing </a:t>
            </a:r>
            <a:r>
              <a:rPr lang="en-US" dirty="0">
                <a:solidFill>
                  <a:schemeClr val="bg1"/>
                </a:solidFill>
              </a:rPr>
              <a:t>for the lowest-common denominator </a:t>
            </a:r>
            <a:r>
              <a:rPr lang="en-US" dirty="0" smtClean="0">
                <a:solidFill>
                  <a:schemeClr val="bg1"/>
                </a:solidFill>
              </a:rPr>
              <a:t>means all users receive a </a:t>
            </a:r>
            <a:r>
              <a:rPr lang="en-US" dirty="0">
                <a:solidFill>
                  <a:schemeClr val="bg1"/>
                </a:solidFill>
              </a:rPr>
              <a:t>compromised </a:t>
            </a:r>
            <a:r>
              <a:rPr lang="en-US" dirty="0" smtClean="0">
                <a:solidFill>
                  <a:schemeClr val="bg1"/>
                </a:solidFill>
              </a:rPr>
              <a:t>channel experience, even those with </a:t>
            </a:r>
            <a:r>
              <a:rPr lang="en-US" dirty="0">
                <a:solidFill>
                  <a:schemeClr val="bg1"/>
                </a:solidFill>
              </a:rPr>
              <a:t>a </a:t>
            </a:r>
            <a:r>
              <a:rPr lang="en-US" dirty="0" smtClean="0">
                <a:solidFill>
                  <a:schemeClr val="bg1"/>
                </a:solidFill>
              </a:rPr>
              <a:t>premium device.</a:t>
            </a:r>
            <a:endParaRPr lang="en-US" dirty="0">
              <a:solidFill>
                <a:schemeClr val="bg1"/>
              </a:solidFill>
            </a:endParaRPr>
          </a:p>
          <a:p>
            <a:pPr marL="0" indent="0">
              <a:buNone/>
            </a:pPr>
            <a:endParaRPr lang="en-US" dirty="0">
              <a:solidFill>
                <a:schemeClr val="bg1"/>
              </a:solidFill>
            </a:endParaRPr>
          </a:p>
          <a:p>
            <a:pPr marL="0" indent="0">
              <a:buNone/>
            </a:pPr>
            <a:r>
              <a:rPr lang="en-US" dirty="0">
                <a:solidFill>
                  <a:schemeClr val="bg1"/>
                </a:solidFill>
              </a:rPr>
              <a:t>Create a great design that takes advantage of the high-end products while gracefully degrading for </a:t>
            </a:r>
            <a:r>
              <a:rPr lang="en-US" dirty="0" smtClean="0">
                <a:solidFill>
                  <a:schemeClr val="bg1"/>
                </a:solidFill>
              </a:rPr>
              <a:t>lower-end products to ensure core functionality.</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913" y="1535206"/>
            <a:ext cx="3152774" cy="2225487"/>
          </a:xfrm>
          <a:prstGeom prst="rect">
            <a:avLst/>
          </a:prstGeom>
        </p:spPr>
      </p:pic>
    </p:spTree>
    <p:extLst>
      <p:ext uri="{BB962C8B-B14F-4D97-AF65-F5344CB8AC3E}">
        <p14:creationId xmlns:p14="http://schemas.microsoft.com/office/powerpoint/2010/main" val="39548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FF9000"/>
        </a:solidFill>
        <a:effectLst/>
      </p:bgPr>
    </p:bg>
    <p:spTree>
      <p:nvGrpSpPr>
        <p:cNvPr id="1" name=""/>
        <p:cNvGrpSpPr/>
        <p:nvPr/>
      </p:nvGrpSpPr>
      <p:grpSpPr>
        <a:xfrm>
          <a:off x="0" y="0"/>
          <a:ext cx="0" cy="0"/>
          <a:chOff x="0" y="0"/>
          <a:chExt cx="0" cy="0"/>
        </a:xfrm>
      </p:grpSpPr>
      <p:sp>
        <p:nvSpPr>
          <p:cNvPr id="3" name="Title 3"/>
          <p:cNvSpPr txBox="1">
            <a:spLocks/>
          </p:cNvSpPr>
          <p:nvPr/>
        </p:nvSpPr>
        <p:spPr>
          <a:xfrm>
            <a:off x="183563" y="1275985"/>
            <a:ext cx="4795631"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dirty="0">
                <a:solidFill>
                  <a:schemeClr val="bg1"/>
                </a:solidFill>
              </a:rPr>
              <a:t>Simple UI examples</a:t>
            </a:r>
          </a:p>
        </p:txBody>
      </p:sp>
      <p:sp>
        <p:nvSpPr>
          <p:cNvPr id="4" name="Content Placeholder 4"/>
          <p:cNvSpPr txBox="1">
            <a:spLocks/>
          </p:cNvSpPr>
          <p:nvPr/>
        </p:nvSpPr>
        <p:spPr>
          <a:xfrm>
            <a:off x="183563" y="1902355"/>
            <a:ext cx="5007769" cy="2648213"/>
          </a:xfrm>
          <a:prstGeom prst="rect">
            <a:avLst/>
          </a:prstGeom>
        </p:spPr>
        <p:txBody>
          <a:bodyPr/>
          <a:lstStyle>
            <a:lvl1pPr marL="256032" indent="-256032" algn="l" defTabSz="457200" rtl="0" eaLnBrk="1" latinLnBrk="0" hangingPunct="1">
              <a:spcBef>
                <a:spcPct val="20000"/>
              </a:spcBef>
              <a:buFont typeface="Arial"/>
              <a:buChar char="•"/>
              <a:defRPr sz="2000" kern="1200" baseline="0">
                <a:solidFill>
                  <a:srgbClr val="78868F"/>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rgbClr val="78868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65737C"/>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65737C"/>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65737C"/>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rPr>
              <a:t>Loading spinners / indicator</a:t>
            </a:r>
          </a:p>
          <a:p>
            <a:r>
              <a:rPr lang="en-US" dirty="0">
                <a:solidFill>
                  <a:schemeClr val="bg1"/>
                </a:solidFill>
              </a:rPr>
              <a:t>Alpha gradients</a:t>
            </a:r>
          </a:p>
          <a:p>
            <a:r>
              <a:rPr lang="en-US" dirty="0">
                <a:solidFill>
                  <a:schemeClr val="bg1"/>
                </a:solidFill>
              </a:rPr>
              <a:t>Screen transitions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913" y="1535206"/>
            <a:ext cx="3152774" cy="2225487"/>
          </a:xfrm>
          <a:prstGeom prst="rect">
            <a:avLst/>
          </a:prstGeom>
        </p:spPr>
      </p:pic>
    </p:spTree>
    <p:extLst>
      <p:ext uri="{BB962C8B-B14F-4D97-AF65-F5344CB8AC3E}">
        <p14:creationId xmlns:p14="http://schemas.microsoft.com/office/powerpoint/2010/main" val="836718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igh_end_spinn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285" y="-42669"/>
            <a:ext cx="9347608" cy="5258028"/>
          </a:xfrm>
          <a:prstGeom prst="rect">
            <a:avLst/>
          </a:prstGeom>
        </p:spPr>
      </p:pic>
      <p:sp>
        <p:nvSpPr>
          <p:cNvPr id="5" name="Rectangle 4"/>
          <p:cNvSpPr/>
          <p:nvPr/>
        </p:nvSpPr>
        <p:spPr>
          <a:xfrm>
            <a:off x="-840259" y="3245708"/>
            <a:ext cx="10668000" cy="2487827"/>
          </a:xfrm>
          <a:prstGeom prst="rect">
            <a:avLst/>
          </a:prstGeom>
          <a:gradFill>
            <a:gsLst>
              <a:gs pos="29000">
                <a:schemeClr val="tx1"/>
              </a:gs>
              <a:gs pos="100000">
                <a:schemeClr val="tx1">
                  <a:alpha val="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3"/>
          <p:cNvSpPr txBox="1">
            <a:spLocks/>
          </p:cNvSpPr>
          <p:nvPr/>
        </p:nvSpPr>
        <p:spPr>
          <a:xfrm>
            <a:off x="183563" y="4447421"/>
            <a:ext cx="8767932" cy="553998"/>
          </a:xfrm>
          <a:prstGeom prst="rect">
            <a:avLst/>
          </a:prstGeom>
        </p:spPr>
        <p:txBody>
          <a:bodyPr/>
          <a:lstStyle>
            <a:lvl1pPr algn="ctr" defTabSz="457200" rtl="0" eaLnBrk="1" latinLnBrk="0" hangingPunct="1">
              <a:spcBef>
                <a:spcPct val="0"/>
              </a:spcBef>
              <a:buNone/>
              <a:defRPr sz="3000" b="1" kern="1200" spc="-110" baseline="0">
                <a:solidFill>
                  <a:srgbClr val="656565"/>
                </a:solidFill>
                <a:latin typeface="+mj-lt"/>
                <a:ea typeface="+mj-ea"/>
                <a:cs typeface="+mj-cs"/>
              </a:defRPr>
            </a:lvl1pPr>
          </a:lstStyle>
          <a:p>
            <a:pPr algn="l"/>
            <a:r>
              <a:rPr lang="en-US" sz="1800" b="0" kern="0" spc="0" dirty="0">
                <a:solidFill>
                  <a:srgbClr val="FF9100"/>
                </a:solidFill>
                <a:latin typeface="Arial" charset="0"/>
                <a:ea typeface="Arial" charset="0"/>
                <a:cs typeface="Arial" charset="0"/>
              </a:rPr>
              <a:t>Loading spinners (high-end)</a:t>
            </a:r>
          </a:p>
        </p:txBody>
      </p:sp>
    </p:spTree>
    <p:extLst>
      <p:ext uri="{BB962C8B-B14F-4D97-AF65-F5344CB8AC3E}">
        <p14:creationId xmlns:p14="http://schemas.microsoft.com/office/powerpoint/2010/main" val="1882594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heme/theme1.xml><?xml version="1.0" encoding="utf-8"?>
<a:theme xmlns:a="http://schemas.openxmlformats.org/drawingml/2006/main" name="Roku Offic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lnSpc>
            <a:spcPct val="250000"/>
          </a:lnSpc>
          <a:defRPr dirty="0" smtClean="0">
            <a:solidFill>
              <a:srgbClr val="78868F"/>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TotalTime>
  <Words>930</Words>
  <Application>Microsoft Macintosh PowerPoint</Application>
  <PresentationFormat>On-screen Show (16:9)</PresentationFormat>
  <Paragraphs>98</Paragraphs>
  <Slides>26</Slides>
  <Notes>19</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Calibri</vt:lpstr>
      <vt:lpstr>Wingdings</vt:lpstr>
      <vt:lpstr>Arial</vt:lpstr>
      <vt:lpstr>Roku Official</vt:lpstr>
      <vt:lpstr>PowerPoint Presentation</vt:lpstr>
      <vt:lpstr>PowerPoint Presentation</vt:lpstr>
      <vt:lpstr>Process &amp; Research</vt:lpstr>
      <vt:lpstr>PowerPoint Presentation</vt:lpstr>
      <vt:lpstr>PowerPoint Presentation</vt:lpstr>
      <vt:lpstr>Design for high and low-end devices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Ali Vassigh</dc:creator>
  <cp:lastModifiedBy>Tom Charles</cp:lastModifiedBy>
  <cp:revision>16</cp:revision>
  <dcterms:modified xsi:type="dcterms:W3CDTF">2017-12-07T00:19:14Z</dcterms:modified>
</cp:coreProperties>
</file>